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9" r:id="rId3"/>
    <p:sldId id="258" r:id="rId4"/>
    <p:sldId id="321" r:id="rId5"/>
    <p:sldId id="2992" r:id="rId6"/>
    <p:sldId id="3012" r:id="rId7"/>
    <p:sldId id="3014" r:id="rId8"/>
    <p:sldId id="3033" r:id="rId9"/>
    <p:sldId id="3015" r:id="rId10"/>
    <p:sldId id="3034" r:id="rId11"/>
    <p:sldId id="3031" r:id="rId12"/>
    <p:sldId id="3049" r:id="rId13"/>
    <p:sldId id="3032" r:id="rId14"/>
    <p:sldId id="320" r:id="rId15"/>
    <p:sldId id="3035" r:id="rId16"/>
    <p:sldId id="3039" r:id="rId17"/>
    <p:sldId id="3040" r:id="rId18"/>
    <p:sldId id="3046" r:id="rId19"/>
    <p:sldId id="3045" r:id="rId20"/>
    <p:sldId id="3042" r:id="rId21"/>
    <p:sldId id="3050" r:id="rId22"/>
    <p:sldId id="3052" r:id="rId23"/>
    <p:sldId id="3038" r:id="rId24"/>
    <p:sldId id="260" r:id="rId25"/>
    <p:sldId id="319" r:id="rId26"/>
    <p:sldId id="3043" r:id="rId27"/>
    <p:sldId id="3047" r:id="rId28"/>
    <p:sldId id="3009" r:id="rId29"/>
    <p:sldId id="3044" r:id="rId30"/>
    <p:sldId id="281" r:id="rId31"/>
    <p:sldId id="284" r:id="rId32"/>
  </p:sldIdLst>
  <p:sldSz cx="9144000" cy="5143500" type="screen16x9"/>
  <p:notesSz cx="6858000" cy="9144000"/>
  <p:embeddedFontLst>
    <p:embeddedFont>
      <p:font typeface="Catamaran" panose="020B0604020202020204" charset="-94"/>
      <p:regular r:id="rId34"/>
      <p:bold r:id="rId35"/>
    </p:embeddedFont>
    <p:embeddedFont>
      <p:font typeface="Catamaran Light" panose="020B0604020202020204" charset="-94"/>
      <p:regular r:id="rId36"/>
      <p:bold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Livvic" panose="020B0604020202020204" charset="-94"/>
      <p:regular r:id="rId42"/>
      <p:bold r:id="rId43"/>
      <p:italic r:id="rId44"/>
      <p:boldItalic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C03B787-9657-4C41-BA5D-8D9DF69BE7B3}">
  <a:tblStyle styleId="{BC03B787-9657-4C41-BA5D-8D9DF69BE7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Tema Uygulanmış Stil 1 - Vurgu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ema Uygulanmış Stil 1 - Vurgu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ema Uygulanmış Stil 1 - Vurgu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105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0165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69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283710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372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069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8601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146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777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920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3435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6124731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364548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516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7308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679963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813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158d5a3ec_2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5158d5a3ec_2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98903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8967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41662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263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0149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88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439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Four columns 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2055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65" r:id="rId5"/>
    <p:sldLayoutId id="2147483667" r:id="rId6"/>
    <p:sldLayoutId id="2147483671" r:id="rId7"/>
    <p:sldLayoutId id="214748367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mburakbozbey.github.io/" TargetMode="External"/><Relationship Id="rId4" Type="http://schemas.openxmlformats.org/officeDocument/2006/relationships/hyperlink" Target="mailto:mburakbozbey@outlook.com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bc.com/news/health-50857759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mapr.com/solutions/ai-analytics/predictive-maintenance/" TargetMode="External"/><Relationship Id="rId5" Type="http://schemas.openxmlformats.org/officeDocument/2006/relationships/hyperlink" Target="https://www.youtube.com/watch?v=4wneZDEB3VA" TargetMode="External"/><Relationship Id="rId4" Type="http://schemas.openxmlformats.org/officeDocument/2006/relationships/hyperlink" Target="https://www.iotworldtoday.com/2020/01/30/edge-computing-benefits-for-ai-crystallizin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14591" y="0"/>
            <a:ext cx="692940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lt1"/>
                </a:solidFill>
              </a:rPr>
              <a:t>Pivot Park Screening Centre</a:t>
            </a: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1"/>
                </a:solidFill>
              </a:rPr>
              <a:t>Tech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Experience</a:t>
            </a:r>
            <a:endParaRPr dirty="0"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099" y="1550154"/>
            <a:ext cx="70537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includes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small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percentage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i.e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%0.5 of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inaccurate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dispensing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evaluation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metric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must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chosen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properly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due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imbalanced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representation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9" y="2325289"/>
            <a:ext cx="695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Since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represent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/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non-anomaly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according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chosen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metric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crucial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production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099" y="3124408"/>
            <a:ext cx="484940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evaluation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step,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several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evaluation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metrics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F1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score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pPr marL="285750" indent="-285750">
              <a:buFontTx/>
              <a:buChar char="-"/>
            </a:pP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Precision </a:t>
            </a:r>
          </a:p>
          <a:p>
            <a:pPr marL="285750" indent="-285750">
              <a:buFontTx/>
              <a:buChar char="-"/>
            </a:pP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Recall</a:t>
            </a:r>
          </a:p>
          <a:p>
            <a:pPr marL="285750" indent="-285750">
              <a:buFontTx/>
              <a:buChar char="-"/>
            </a:pP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ROC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Curve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F511775-CBD7-404F-9A84-B8C651EC2966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Model Evaluation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D194554-C348-4709-87EA-B7E79E2E14B4}"/>
              </a:ext>
            </a:extLst>
          </p:cNvPr>
          <p:cNvSpPr/>
          <p:nvPr/>
        </p:nvSpPr>
        <p:spPr>
          <a:xfrm>
            <a:off x="766499" y="238574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F4239D27-6D51-4633-AF75-020A3B3F0D36}"/>
              </a:ext>
            </a:extLst>
          </p:cNvPr>
          <p:cNvSpPr/>
          <p:nvPr/>
        </p:nvSpPr>
        <p:spPr>
          <a:xfrm>
            <a:off x="766499" y="3200488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5CDA2CA4-E277-4B50-A711-0D5561D65F1F}"/>
              </a:ext>
            </a:extLst>
          </p:cNvPr>
          <p:cNvSpPr txBox="1"/>
          <p:nvPr/>
        </p:nvSpPr>
        <p:spPr>
          <a:xfrm>
            <a:off x="927098" y="4351689"/>
            <a:ext cx="70537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evaluation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metrics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classify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every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satisfies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our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constraints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13" name="Shape 2906">
            <a:extLst>
              <a:ext uri="{FF2B5EF4-FFF2-40B4-BE49-F238E27FC236}">
                <a16:creationId xmlns:a16="http://schemas.microsoft.com/office/drawing/2014/main" id="{05FCDEB8-DFAC-4976-813C-68A8D1566B75}"/>
              </a:ext>
            </a:extLst>
          </p:cNvPr>
          <p:cNvSpPr/>
          <p:nvPr/>
        </p:nvSpPr>
        <p:spPr>
          <a:xfrm>
            <a:off x="766499" y="4426459"/>
            <a:ext cx="14557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</p:spTree>
    <p:extLst>
      <p:ext uri="{BB962C8B-B14F-4D97-AF65-F5344CB8AC3E}">
        <p14:creationId xmlns:p14="http://schemas.microsoft.com/office/powerpoint/2010/main" val="3031774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390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unwanted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during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continuous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streams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100" y="2269141"/>
            <a:ext cx="75945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stream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correct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non-anomaly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model in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similiar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way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slide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9,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(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inference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model)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identify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during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according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i.e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there’s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problem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centrifuge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restart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centrifuge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continue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101" y="3419015"/>
            <a:ext cx="77091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application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latency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important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factor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affect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determined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Inference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cloud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server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edge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D194554-C348-4709-87EA-B7E79E2E14B4}"/>
              </a:ext>
            </a:extLst>
          </p:cNvPr>
          <p:cNvSpPr/>
          <p:nvPr/>
        </p:nvSpPr>
        <p:spPr>
          <a:xfrm>
            <a:off x="766501" y="2329596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F4239D27-6D51-4633-AF75-020A3B3F0D36}"/>
              </a:ext>
            </a:extLst>
          </p:cNvPr>
          <p:cNvSpPr/>
          <p:nvPr/>
        </p:nvSpPr>
        <p:spPr>
          <a:xfrm>
            <a:off x="766501" y="349509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2" name="Metin kutusu 11">
            <a:extLst>
              <a:ext uri="{FF2B5EF4-FFF2-40B4-BE49-F238E27FC236}">
                <a16:creationId xmlns:a16="http://schemas.microsoft.com/office/drawing/2014/main" id="{DB26E0B7-E413-4AB8-A1E8-00CB7D43007F}"/>
              </a:ext>
            </a:extLst>
          </p:cNvPr>
          <p:cNvSpPr txBox="1"/>
          <p:nvPr/>
        </p:nvSpPr>
        <p:spPr>
          <a:xfrm>
            <a:off x="152400" y="6604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2: </a:t>
            </a:r>
            <a:r>
              <a:rPr lang="tr-TR" sz="2800" b="1" dirty="0" err="1">
                <a:latin typeface="Livvic" panose="020B0604020202020204" charset="-94"/>
              </a:rPr>
              <a:t>Pattern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latin typeface="Livvic" panose="020B0604020202020204" charset="-94"/>
              </a:rPr>
              <a:t>Detection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anose="020B0604020202020204" charset="-94"/>
              </a:rPr>
              <a:t>During</a:t>
            </a:r>
            <a:r>
              <a:rPr lang="tr-TR" sz="2800" b="1" dirty="0">
                <a:latin typeface="Livvic" panose="020B0604020202020204" charset="-94"/>
              </a:rPr>
              <a:t> Test</a:t>
            </a:r>
            <a:endParaRPr lang="en-US" sz="2800" b="1" dirty="0">
              <a:latin typeface="Livvic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30510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sim 1">
            <a:extLst>
              <a:ext uri="{FF2B5EF4-FFF2-40B4-BE49-F238E27FC236}">
                <a16:creationId xmlns:a16="http://schemas.microsoft.com/office/drawing/2014/main" id="{5AB4C7F0-BDE1-4E32-B9B8-D245FD960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772" y="973220"/>
            <a:ext cx="4509202" cy="22698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5" name="Metin kutusu 4">
            <a:extLst>
              <a:ext uri="{FF2B5EF4-FFF2-40B4-BE49-F238E27FC236}">
                <a16:creationId xmlns:a16="http://schemas.microsoft.com/office/drawing/2014/main" id="{5EBEFCA9-91CF-4CC9-910E-BEF129FDC4D9}"/>
              </a:ext>
            </a:extLst>
          </p:cNvPr>
          <p:cNvSpPr txBox="1"/>
          <p:nvPr/>
        </p:nvSpPr>
        <p:spPr>
          <a:xfrm rot="5400000">
            <a:off x="5421515" y="1959270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Model Training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7" name="Dikdörtgen 6">
            <a:extLst>
              <a:ext uri="{FF2B5EF4-FFF2-40B4-BE49-F238E27FC236}">
                <a16:creationId xmlns:a16="http://schemas.microsoft.com/office/drawing/2014/main" id="{8CB00ECA-41AB-47BF-A83A-09BC2FD55F26}"/>
              </a:ext>
            </a:extLst>
          </p:cNvPr>
          <p:cNvSpPr/>
          <p:nvPr/>
        </p:nvSpPr>
        <p:spPr>
          <a:xfrm>
            <a:off x="3228326" y="4099268"/>
            <a:ext cx="974650" cy="84716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Inference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Model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D7BB3AE5-6B01-4091-ADD4-5867681F0785}"/>
              </a:ext>
            </a:extLst>
          </p:cNvPr>
          <p:cNvSpPr txBox="1"/>
          <p:nvPr/>
        </p:nvSpPr>
        <p:spPr>
          <a:xfrm>
            <a:off x="4675160" y="3606963"/>
            <a:ext cx="24516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Continuous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9" name="Metin kutusu 8">
            <a:extLst>
              <a:ext uri="{FF2B5EF4-FFF2-40B4-BE49-F238E27FC236}">
                <a16:creationId xmlns:a16="http://schemas.microsoft.com/office/drawing/2014/main" id="{19ED15D6-BC37-49B5-8392-02958D07B1B5}"/>
              </a:ext>
            </a:extLst>
          </p:cNvPr>
          <p:cNvSpPr txBox="1"/>
          <p:nvPr/>
        </p:nvSpPr>
        <p:spPr>
          <a:xfrm>
            <a:off x="4811465" y="4368963"/>
            <a:ext cx="14204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Action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cxnSp>
        <p:nvCxnSpPr>
          <p:cNvPr id="12" name="Düz Bağlayıcı 11">
            <a:extLst>
              <a:ext uri="{FF2B5EF4-FFF2-40B4-BE49-F238E27FC236}">
                <a16:creationId xmlns:a16="http://schemas.microsoft.com/office/drawing/2014/main" id="{92AE9B4E-DA2A-4977-9CB7-14575EEFC6AB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202976" y="4522851"/>
            <a:ext cx="608489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Düz Ok Bağlayıcısı 15">
            <a:extLst>
              <a:ext uri="{FF2B5EF4-FFF2-40B4-BE49-F238E27FC236}">
                <a16:creationId xmlns:a16="http://schemas.microsoft.com/office/drawing/2014/main" id="{2660B446-05F0-4696-A653-621B0AA2EFB5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231930" y="4522850"/>
            <a:ext cx="517725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Bağlayıcı: Dirsek 19">
            <a:extLst>
              <a:ext uri="{FF2B5EF4-FFF2-40B4-BE49-F238E27FC236}">
                <a16:creationId xmlns:a16="http://schemas.microsoft.com/office/drawing/2014/main" id="{E74AC556-2722-4B2F-9CBA-80533AF9253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415438" y="3379007"/>
            <a:ext cx="380999" cy="1144687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Resim 22">
            <a:extLst>
              <a:ext uri="{FF2B5EF4-FFF2-40B4-BE49-F238E27FC236}">
                <a16:creationId xmlns:a16="http://schemas.microsoft.com/office/drawing/2014/main" id="{747CB7D1-74A0-4E37-A327-7F33EBEF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655" y="4068627"/>
            <a:ext cx="914400" cy="904875"/>
          </a:xfrm>
          <a:prstGeom prst="rect">
            <a:avLst/>
          </a:prstGeom>
        </p:spPr>
      </p:pic>
      <p:cxnSp>
        <p:nvCxnSpPr>
          <p:cNvPr id="25" name="Bağlayıcı: Dirsek 24">
            <a:extLst>
              <a:ext uri="{FF2B5EF4-FFF2-40B4-BE49-F238E27FC236}">
                <a16:creationId xmlns:a16="http://schemas.microsoft.com/office/drawing/2014/main" id="{D937187F-4C3E-4EE5-971E-878D22468B86}"/>
              </a:ext>
            </a:extLst>
          </p:cNvPr>
          <p:cNvCxnSpPr>
            <a:cxnSpLocks/>
            <a:stCxn id="8" idx="1"/>
            <a:endCxn id="7" idx="0"/>
          </p:cNvCxnSpPr>
          <p:nvPr/>
        </p:nvCxnSpPr>
        <p:spPr>
          <a:xfrm rot="10800000" flipV="1">
            <a:off x="3715652" y="3760852"/>
            <a:ext cx="959509" cy="3384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Bağlayıcı: Dirsek 27">
            <a:extLst>
              <a:ext uri="{FF2B5EF4-FFF2-40B4-BE49-F238E27FC236}">
                <a16:creationId xmlns:a16="http://schemas.microsoft.com/office/drawing/2014/main" id="{6181155E-B931-4D9B-8A76-A82226AE821B}"/>
              </a:ext>
            </a:extLst>
          </p:cNvPr>
          <p:cNvCxnSpPr>
            <a:cxnSpLocks/>
            <a:stCxn id="2" idx="1"/>
            <a:endCxn id="7" idx="1"/>
          </p:cNvCxnSpPr>
          <p:nvPr/>
        </p:nvCxnSpPr>
        <p:spPr>
          <a:xfrm rot="10800000" flipH="1" flipV="1">
            <a:off x="1391772" y="2108129"/>
            <a:ext cx="1836554" cy="2414721"/>
          </a:xfrm>
          <a:prstGeom prst="bentConnector3">
            <a:avLst>
              <a:gd name="adj1" fmla="val -1244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Google Shape;172;p28">
            <a:extLst>
              <a:ext uri="{FF2B5EF4-FFF2-40B4-BE49-F238E27FC236}">
                <a16:creationId xmlns:a16="http://schemas.microsoft.com/office/drawing/2014/main" id="{39C2D341-EC85-40FF-B4A2-C66FFA13EA1E}"/>
              </a:ext>
            </a:extLst>
          </p:cNvPr>
          <p:cNvSpPr txBox="1">
            <a:spLocks/>
          </p:cNvSpPr>
          <p:nvPr/>
        </p:nvSpPr>
        <p:spPr>
          <a:xfrm>
            <a:off x="2864118" y="281988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tr-TR" b="1" dirty="0">
                <a:latin typeface="Livvic" panose="020B0604020202020204" charset="-94"/>
              </a:rPr>
              <a:t>Real-time Machine Learning </a:t>
            </a:r>
            <a:r>
              <a:rPr lang="tr-TR" b="1" dirty="0" err="1">
                <a:latin typeface="Livvic" panose="020B0604020202020204" charset="-94"/>
              </a:rPr>
              <a:t>Procedure</a:t>
            </a:r>
            <a:endParaRPr lang="en-US" b="1" dirty="0">
              <a:latin typeface="Livvic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22686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433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deployed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-94"/>
                <a:cs typeface="Catamaran" panose="020B0604020202020204" charset="-94"/>
              </a:rPr>
              <a:t>cloud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server,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latency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network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low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bandwidth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affect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100" y="2414902"/>
            <a:ext cx="74334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work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-94"/>
                <a:cs typeface="Catamaran" panose="020B0604020202020204" charset="-94"/>
              </a:rPr>
              <a:t>edge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local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computation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units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faster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scenario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but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power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memory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computational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constraints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respect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complexity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101" y="3419015"/>
            <a:ext cx="7622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According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research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[2],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most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industries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edge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computation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than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relying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cloud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computation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F511775-CBD7-404F-9A84-B8C651EC2966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Model in </a:t>
            </a:r>
            <a:r>
              <a:rPr lang="tr-TR" sz="2800" b="1" dirty="0" err="1">
                <a:latin typeface="Livvic" panose="020B0604020202020204" charset="-94"/>
              </a:rPr>
              <a:t>Production</a:t>
            </a:r>
            <a:r>
              <a:rPr lang="tr-TR" sz="2800" b="1" dirty="0">
                <a:latin typeface="Livvic" panose="020B0604020202020204" charset="-94"/>
              </a:rPr>
              <a:t>: </a:t>
            </a:r>
            <a:r>
              <a:rPr lang="tr-TR" sz="2800" b="1" dirty="0" err="1">
                <a:latin typeface="Livvic" panose="020B0604020202020204" charset="-94"/>
              </a:rPr>
              <a:t>Cloud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latin typeface="Livvic" panose="020B0604020202020204" charset="-94"/>
              </a:rPr>
              <a:t>or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latin typeface="Livvic" panose="020B0604020202020204" charset="-94"/>
              </a:rPr>
              <a:t>Edge</a:t>
            </a:r>
            <a:r>
              <a:rPr lang="tr-TR" sz="2800" b="1" dirty="0">
                <a:latin typeface="Livvic" panose="020B0604020202020204" charset="-94"/>
              </a:rPr>
              <a:t>?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D194554-C348-4709-87EA-B7E79E2E14B4}"/>
              </a:ext>
            </a:extLst>
          </p:cNvPr>
          <p:cNvSpPr/>
          <p:nvPr/>
        </p:nvSpPr>
        <p:spPr>
          <a:xfrm>
            <a:off x="766501" y="2475357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F4239D27-6D51-4633-AF75-020A3B3F0D36}"/>
              </a:ext>
            </a:extLst>
          </p:cNvPr>
          <p:cNvSpPr/>
          <p:nvPr/>
        </p:nvSpPr>
        <p:spPr>
          <a:xfrm>
            <a:off x="766501" y="349509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pSp>
        <p:nvGrpSpPr>
          <p:cNvPr id="12" name="Google Shape;5577;p60">
            <a:extLst>
              <a:ext uri="{FF2B5EF4-FFF2-40B4-BE49-F238E27FC236}">
                <a16:creationId xmlns:a16="http://schemas.microsoft.com/office/drawing/2014/main" id="{75782B9D-2541-4266-B08B-4BFA48499D81}"/>
              </a:ext>
            </a:extLst>
          </p:cNvPr>
          <p:cNvGrpSpPr/>
          <p:nvPr/>
        </p:nvGrpSpPr>
        <p:grpSpPr>
          <a:xfrm>
            <a:off x="4459729" y="4378924"/>
            <a:ext cx="368185" cy="354753"/>
            <a:chOff x="3967213" y="3356947"/>
            <a:chExt cx="368185" cy="354753"/>
          </a:xfrm>
        </p:grpSpPr>
        <p:sp>
          <p:nvSpPr>
            <p:cNvPr id="13" name="Google Shape;5578;p60">
              <a:extLst>
                <a:ext uri="{FF2B5EF4-FFF2-40B4-BE49-F238E27FC236}">
                  <a16:creationId xmlns:a16="http://schemas.microsoft.com/office/drawing/2014/main" id="{583D78DC-93D7-446A-B17D-97152FA3B2A3}"/>
                </a:ext>
              </a:extLst>
            </p:cNvPr>
            <p:cNvSpPr/>
            <p:nvPr/>
          </p:nvSpPr>
          <p:spPr>
            <a:xfrm>
              <a:off x="4180705" y="3356947"/>
              <a:ext cx="154693" cy="164292"/>
            </a:xfrm>
            <a:custGeom>
              <a:avLst/>
              <a:gdLst/>
              <a:ahLst/>
              <a:cxnLst/>
              <a:rect l="l" t="t" r="r" b="b"/>
              <a:pathLst>
                <a:path w="4883" h="5186" extrusionOk="0">
                  <a:moveTo>
                    <a:pt x="2526" y="0"/>
                  </a:moveTo>
                  <a:cubicBezTo>
                    <a:pt x="1765" y="0"/>
                    <a:pt x="1017" y="368"/>
                    <a:pt x="560" y="1042"/>
                  </a:cubicBezTo>
                  <a:cubicBezTo>
                    <a:pt x="1" y="1875"/>
                    <a:pt x="24" y="2959"/>
                    <a:pt x="632" y="3768"/>
                  </a:cubicBezTo>
                  <a:lnTo>
                    <a:pt x="572" y="5006"/>
                  </a:lnTo>
                  <a:cubicBezTo>
                    <a:pt x="572" y="5066"/>
                    <a:pt x="608" y="5126"/>
                    <a:pt x="655" y="5149"/>
                  </a:cubicBezTo>
                  <a:cubicBezTo>
                    <a:pt x="679" y="5161"/>
                    <a:pt x="715" y="5185"/>
                    <a:pt x="739" y="5185"/>
                  </a:cubicBezTo>
                  <a:cubicBezTo>
                    <a:pt x="774" y="5185"/>
                    <a:pt x="786" y="5185"/>
                    <a:pt x="810" y="5161"/>
                  </a:cubicBezTo>
                  <a:lnTo>
                    <a:pt x="1929" y="4649"/>
                  </a:lnTo>
                  <a:cubicBezTo>
                    <a:pt x="2120" y="4685"/>
                    <a:pt x="2334" y="4721"/>
                    <a:pt x="2525" y="4721"/>
                  </a:cubicBezTo>
                  <a:cubicBezTo>
                    <a:pt x="3299" y="4721"/>
                    <a:pt x="4049" y="4328"/>
                    <a:pt x="4489" y="3673"/>
                  </a:cubicBezTo>
                  <a:cubicBezTo>
                    <a:pt x="4703" y="3363"/>
                    <a:pt x="4834" y="3006"/>
                    <a:pt x="4882" y="2637"/>
                  </a:cubicBezTo>
                  <a:cubicBezTo>
                    <a:pt x="4882" y="2518"/>
                    <a:pt x="4811" y="2447"/>
                    <a:pt x="4715" y="2423"/>
                  </a:cubicBezTo>
                  <a:cubicBezTo>
                    <a:pt x="4709" y="2422"/>
                    <a:pt x="4703" y="2422"/>
                    <a:pt x="4697" y="2422"/>
                  </a:cubicBezTo>
                  <a:cubicBezTo>
                    <a:pt x="4619" y="2422"/>
                    <a:pt x="4536" y="2489"/>
                    <a:pt x="4525" y="2578"/>
                  </a:cubicBezTo>
                  <a:cubicBezTo>
                    <a:pt x="4489" y="2899"/>
                    <a:pt x="4370" y="3197"/>
                    <a:pt x="4192" y="3471"/>
                  </a:cubicBezTo>
                  <a:cubicBezTo>
                    <a:pt x="3809" y="4040"/>
                    <a:pt x="3177" y="4368"/>
                    <a:pt x="2514" y="4368"/>
                  </a:cubicBezTo>
                  <a:cubicBezTo>
                    <a:pt x="2332" y="4368"/>
                    <a:pt x="2147" y="4343"/>
                    <a:pt x="1965" y="4292"/>
                  </a:cubicBezTo>
                  <a:cubicBezTo>
                    <a:pt x="1944" y="4281"/>
                    <a:pt x="1927" y="4275"/>
                    <a:pt x="1911" y="4275"/>
                  </a:cubicBezTo>
                  <a:cubicBezTo>
                    <a:pt x="1891" y="4275"/>
                    <a:pt x="1872" y="4284"/>
                    <a:pt x="1846" y="4304"/>
                  </a:cubicBezTo>
                  <a:lnTo>
                    <a:pt x="917" y="4733"/>
                  </a:lnTo>
                  <a:lnTo>
                    <a:pt x="965" y="3721"/>
                  </a:lnTo>
                  <a:cubicBezTo>
                    <a:pt x="965" y="3673"/>
                    <a:pt x="953" y="3649"/>
                    <a:pt x="929" y="3602"/>
                  </a:cubicBezTo>
                  <a:cubicBezTo>
                    <a:pt x="382" y="2923"/>
                    <a:pt x="358" y="1947"/>
                    <a:pt x="846" y="1220"/>
                  </a:cubicBezTo>
                  <a:cubicBezTo>
                    <a:pt x="1235" y="644"/>
                    <a:pt x="1873" y="327"/>
                    <a:pt x="2524" y="327"/>
                  </a:cubicBezTo>
                  <a:cubicBezTo>
                    <a:pt x="2909" y="327"/>
                    <a:pt x="3299" y="438"/>
                    <a:pt x="3644" y="673"/>
                  </a:cubicBezTo>
                  <a:cubicBezTo>
                    <a:pt x="4084" y="970"/>
                    <a:pt x="4406" y="1435"/>
                    <a:pt x="4501" y="1970"/>
                  </a:cubicBezTo>
                  <a:cubicBezTo>
                    <a:pt x="4523" y="2047"/>
                    <a:pt x="4594" y="2103"/>
                    <a:pt x="4679" y="2103"/>
                  </a:cubicBezTo>
                  <a:cubicBezTo>
                    <a:pt x="4687" y="2103"/>
                    <a:pt x="4695" y="2102"/>
                    <a:pt x="4703" y="2101"/>
                  </a:cubicBezTo>
                  <a:cubicBezTo>
                    <a:pt x="4787" y="2089"/>
                    <a:pt x="4846" y="1994"/>
                    <a:pt x="4834" y="1911"/>
                  </a:cubicBezTo>
                  <a:cubicBezTo>
                    <a:pt x="4715" y="1280"/>
                    <a:pt x="4358" y="744"/>
                    <a:pt x="3834" y="399"/>
                  </a:cubicBezTo>
                  <a:cubicBezTo>
                    <a:pt x="3432" y="129"/>
                    <a:pt x="2977" y="0"/>
                    <a:pt x="252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579;p60">
              <a:extLst>
                <a:ext uri="{FF2B5EF4-FFF2-40B4-BE49-F238E27FC236}">
                  <a16:creationId xmlns:a16="http://schemas.microsoft.com/office/drawing/2014/main" id="{0725FD3F-49F6-4666-9E05-A143519F60B1}"/>
                </a:ext>
              </a:extLst>
            </p:cNvPr>
            <p:cNvSpPr/>
            <p:nvPr/>
          </p:nvSpPr>
          <p:spPr>
            <a:xfrm>
              <a:off x="4093585" y="3484237"/>
              <a:ext cx="21891" cy="37002"/>
            </a:xfrm>
            <a:custGeom>
              <a:avLst/>
              <a:gdLst/>
              <a:ahLst/>
              <a:cxnLst/>
              <a:rect l="l" t="t" r="r" b="b"/>
              <a:pathLst>
                <a:path w="691" h="1168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00"/>
                  </a:lnTo>
                  <a:cubicBezTo>
                    <a:pt x="0" y="1084"/>
                    <a:pt x="72" y="1167"/>
                    <a:pt x="155" y="1167"/>
                  </a:cubicBezTo>
                  <a:lnTo>
                    <a:pt x="536" y="1167"/>
                  </a:lnTo>
                  <a:cubicBezTo>
                    <a:pt x="619" y="1167"/>
                    <a:pt x="691" y="1084"/>
                    <a:pt x="691" y="1000"/>
                  </a:cubicBezTo>
                  <a:cubicBezTo>
                    <a:pt x="691" y="893"/>
                    <a:pt x="619" y="822"/>
                    <a:pt x="512" y="822"/>
                  </a:cubicBezTo>
                  <a:lnTo>
                    <a:pt x="322" y="822"/>
                  </a:lnTo>
                  <a:lnTo>
                    <a:pt x="322" y="167"/>
                  </a:lnTo>
                  <a:cubicBezTo>
                    <a:pt x="322" y="72"/>
                    <a:pt x="250" y="0"/>
                    <a:pt x="15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580;p60">
              <a:extLst>
                <a:ext uri="{FF2B5EF4-FFF2-40B4-BE49-F238E27FC236}">
                  <a16:creationId xmlns:a16="http://schemas.microsoft.com/office/drawing/2014/main" id="{55D49BC2-3D94-4A84-998E-1F1407381F14}"/>
                </a:ext>
              </a:extLst>
            </p:cNvPr>
            <p:cNvSpPr/>
            <p:nvPr/>
          </p:nvSpPr>
          <p:spPr>
            <a:xfrm>
              <a:off x="3967213" y="3408047"/>
              <a:ext cx="275394" cy="303653"/>
            </a:xfrm>
            <a:custGeom>
              <a:avLst/>
              <a:gdLst/>
              <a:ahLst/>
              <a:cxnLst/>
              <a:rect l="l" t="t" r="r" b="b"/>
              <a:pathLst>
                <a:path w="8693" h="9585" extrusionOk="0">
                  <a:moveTo>
                    <a:pt x="3549" y="417"/>
                  </a:moveTo>
                  <a:lnTo>
                    <a:pt x="3549" y="417"/>
                  </a:lnTo>
                  <a:cubicBezTo>
                    <a:pt x="3346" y="1024"/>
                    <a:pt x="3001" y="1322"/>
                    <a:pt x="2775" y="1465"/>
                  </a:cubicBezTo>
                  <a:cubicBezTo>
                    <a:pt x="2799" y="976"/>
                    <a:pt x="3120" y="572"/>
                    <a:pt x="3549" y="417"/>
                  </a:cubicBezTo>
                  <a:close/>
                  <a:moveTo>
                    <a:pt x="4727" y="334"/>
                  </a:moveTo>
                  <a:cubicBezTo>
                    <a:pt x="5382" y="334"/>
                    <a:pt x="5906" y="869"/>
                    <a:pt x="5906" y="1524"/>
                  </a:cubicBezTo>
                  <a:lnTo>
                    <a:pt x="5906" y="2262"/>
                  </a:lnTo>
                  <a:cubicBezTo>
                    <a:pt x="4501" y="2155"/>
                    <a:pt x="4108" y="846"/>
                    <a:pt x="4001" y="334"/>
                  </a:cubicBezTo>
                  <a:close/>
                  <a:moveTo>
                    <a:pt x="2441" y="2643"/>
                  </a:moveTo>
                  <a:lnTo>
                    <a:pt x="2441" y="2893"/>
                  </a:lnTo>
                  <a:cubicBezTo>
                    <a:pt x="2441" y="3036"/>
                    <a:pt x="2453" y="3179"/>
                    <a:pt x="2477" y="3310"/>
                  </a:cubicBezTo>
                  <a:cubicBezTo>
                    <a:pt x="2334" y="3251"/>
                    <a:pt x="2239" y="3120"/>
                    <a:pt x="2239" y="2977"/>
                  </a:cubicBezTo>
                  <a:cubicBezTo>
                    <a:pt x="2239" y="2822"/>
                    <a:pt x="2322" y="2703"/>
                    <a:pt x="2441" y="2643"/>
                  </a:cubicBezTo>
                  <a:close/>
                  <a:moveTo>
                    <a:pt x="6251" y="2655"/>
                  </a:moveTo>
                  <a:cubicBezTo>
                    <a:pt x="6359" y="2715"/>
                    <a:pt x="6442" y="2834"/>
                    <a:pt x="6442" y="2989"/>
                  </a:cubicBezTo>
                  <a:cubicBezTo>
                    <a:pt x="6442" y="3155"/>
                    <a:pt x="6335" y="3286"/>
                    <a:pt x="6204" y="3334"/>
                  </a:cubicBezTo>
                  <a:cubicBezTo>
                    <a:pt x="6228" y="3179"/>
                    <a:pt x="6251" y="3048"/>
                    <a:pt x="6251" y="2917"/>
                  </a:cubicBezTo>
                  <a:lnTo>
                    <a:pt x="6251" y="2655"/>
                  </a:lnTo>
                  <a:close/>
                  <a:moveTo>
                    <a:pt x="3775" y="786"/>
                  </a:moveTo>
                  <a:cubicBezTo>
                    <a:pt x="3846" y="1012"/>
                    <a:pt x="3953" y="1274"/>
                    <a:pt x="4120" y="1524"/>
                  </a:cubicBezTo>
                  <a:cubicBezTo>
                    <a:pt x="4537" y="2167"/>
                    <a:pt x="5144" y="2536"/>
                    <a:pt x="5906" y="2584"/>
                  </a:cubicBezTo>
                  <a:lnTo>
                    <a:pt x="5906" y="2893"/>
                  </a:lnTo>
                  <a:cubicBezTo>
                    <a:pt x="5906" y="3548"/>
                    <a:pt x="5549" y="4179"/>
                    <a:pt x="4977" y="4501"/>
                  </a:cubicBezTo>
                  <a:lnTo>
                    <a:pt x="4727" y="4656"/>
                  </a:lnTo>
                  <a:cubicBezTo>
                    <a:pt x="4608" y="4721"/>
                    <a:pt x="4474" y="4754"/>
                    <a:pt x="4340" y="4754"/>
                  </a:cubicBezTo>
                  <a:cubicBezTo>
                    <a:pt x="4206" y="4754"/>
                    <a:pt x="4073" y="4721"/>
                    <a:pt x="3953" y="4656"/>
                  </a:cubicBezTo>
                  <a:lnTo>
                    <a:pt x="3703" y="4501"/>
                  </a:lnTo>
                  <a:cubicBezTo>
                    <a:pt x="3120" y="4179"/>
                    <a:pt x="2775" y="3572"/>
                    <a:pt x="2775" y="2893"/>
                  </a:cubicBezTo>
                  <a:lnTo>
                    <a:pt x="2775" y="2417"/>
                  </a:lnTo>
                  <a:lnTo>
                    <a:pt x="2775" y="1858"/>
                  </a:lnTo>
                  <a:cubicBezTo>
                    <a:pt x="3001" y="1750"/>
                    <a:pt x="3465" y="1465"/>
                    <a:pt x="3775" y="786"/>
                  </a:cubicBezTo>
                  <a:close/>
                  <a:moveTo>
                    <a:pt x="5001" y="4906"/>
                  </a:moveTo>
                  <a:lnTo>
                    <a:pt x="5001" y="5751"/>
                  </a:lnTo>
                  <a:lnTo>
                    <a:pt x="4965" y="5775"/>
                  </a:lnTo>
                  <a:lnTo>
                    <a:pt x="4334" y="6203"/>
                  </a:lnTo>
                  <a:lnTo>
                    <a:pt x="3692" y="5751"/>
                  </a:lnTo>
                  <a:lnTo>
                    <a:pt x="3692" y="4906"/>
                  </a:lnTo>
                  <a:lnTo>
                    <a:pt x="3775" y="4953"/>
                  </a:lnTo>
                  <a:cubicBezTo>
                    <a:pt x="3953" y="5048"/>
                    <a:pt x="4144" y="5096"/>
                    <a:pt x="4346" y="5096"/>
                  </a:cubicBezTo>
                  <a:cubicBezTo>
                    <a:pt x="4537" y="5096"/>
                    <a:pt x="4727" y="5048"/>
                    <a:pt x="4906" y="4953"/>
                  </a:cubicBezTo>
                  <a:lnTo>
                    <a:pt x="5001" y="4906"/>
                  </a:lnTo>
                  <a:close/>
                  <a:moveTo>
                    <a:pt x="3680" y="6168"/>
                  </a:moveTo>
                  <a:lnTo>
                    <a:pt x="4084" y="6453"/>
                  </a:lnTo>
                  <a:lnTo>
                    <a:pt x="3680" y="6930"/>
                  </a:lnTo>
                  <a:lnTo>
                    <a:pt x="3680" y="6263"/>
                  </a:lnTo>
                  <a:lnTo>
                    <a:pt x="3680" y="6168"/>
                  </a:lnTo>
                  <a:close/>
                  <a:moveTo>
                    <a:pt x="4977" y="6168"/>
                  </a:moveTo>
                  <a:lnTo>
                    <a:pt x="4977" y="6263"/>
                  </a:lnTo>
                  <a:lnTo>
                    <a:pt x="4977" y="6930"/>
                  </a:lnTo>
                  <a:lnTo>
                    <a:pt x="4573" y="6453"/>
                  </a:lnTo>
                  <a:lnTo>
                    <a:pt x="4977" y="6168"/>
                  </a:lnTo>
                  <a:close/>
                  <a:moveTo>
                    <a:pt x="4977" y="7453"/>
                  </a:moveTo>
                  <a:lnTo>
                    <a:pt x="4977" y="8406"/>
                  </a:lnTo>
                  <a:lnTo>
                    <a:pt x="4906" y="7656"/>
                  </a:lnTo>
                  <a:lnTo>
                    <a:pt x="4977" y="7453"/>
                  </a:lnTo>
                  <a:close/>
                  <a:moveTo>
                    <a:pt x="3692" y="7453"/>
                  </a:moveTo>
                  <a:lnTo>
                    <a:pt x="3763" y="7656"/>
                  </a:lnTo>
                  <a:lnTo>
                    <a:pt x="3692" y="8418"/>
                  </a:lnTo>
                  <a:lnTo>
                    <a:pt x="3692" y="7453"/>
                  </a:lnTo>
                  <a:close/>
                  <a:moveTo>
                    <a:pt x="4311" y="6703"/>
                  </a:moveTo>
                  <a:lnTo>
                    <a:pt x="4704" y="7168"/>
                  </a:lnTo>
                  <a:lnTo>
                    <a:pt x="4537" y="7584"/>
                  </a:lnTo>
                  <a:cubicBezTo>
                    <a:pt x="4525" y="7620"/>
                    <a:pt x="4525" y="7632"/>
                    <a:pt x="4525" y="7656"/>
                  </a:cubicBezTo>
                  <a:lnTo>
                    <a:pt x="4680" y="9251"/>
                  </a:lnTo>
                  <a:lnTo>
                    <a:pt x="3942" y="9251"/>
                  </a:lnTo>
                  <a:lnTo>
                    <a:pt x="4108" y="7656"/>
                  </a:lnTo>
                  <a:cubicBezTo>
                    <a:pt x="4108" y="7632"/>
                    <a:pt x="4108" y="7596"/>
                    <a:pt x="4084" y="7584"/>
                  </a:cubicBezTo>
                  <a:lnTo>
                    <a:pt x="3930" y="7168"/>
                  </a:lnTo>
                  <a:lnTo>
                    <a:pt x="4311" y="6703"/>
                  </a:lnTo>
                  <a:close/>
                  <a:moveTo>
                    <a:pt x="3965" y="0"/>
                  </a:moveTo>
                  <a:cubicBezTo>
                    <a:pt x="3906" y="0"/>
                    <a:pt x="3846" y="0"/>
                    <a:pt x="3787" y="12"/>
                  </a:cubicBezTo>
                  <a:cubicBezTo>
                    <a:pt x="3013" y="95"/>
                    <a:pt x="2453" y="750"/>
                    <a:pt x="2441" y="1524"/>
                  </a:cubicBezTo>
                  <a:lnTo>
                    <a:pt x="2441" y="1750"/>
                  </a:lnTo>
                  <a:lnTo>
                    <a:pt x="2441" y="2286"/>
                  </a:lnTo>
                  <a:cubicBezTo>
                    <a:pt x="2120" y="2358"/>
                    <a:pt x="1894" y="2643"/>
                    <a:pt x="1894" y="2977"/>
                  </a:cubicBezTo>
                  <a:cubicBezTo>
                    <a:pt x="1894" y="3358"/>
                    <a:pt x="2191" y="3667"/>
                    <a:pt x="2584" y="3691"/>
                  </a:cubicBezTo>
                  <a:cubicBezTo>
                    <a:pt x="2739" y="4084"/>
                    <a:pt x="3001" y="4441"/>
                    <a:pt x="3358" y="4703"/>
                  </a:cubicBezTo>
                  <a:lnTo>
                    <a:pt x="3358" y="5727"/>
                  </a:lnTo>
                  <a:lnTo>
                    <a:pt x="1620" y="6275"/>
                  </a:lnTo>
                  <a:cubicBezTo>
                    <a:pt x="655" y="6584"/>
                    <a:pt x="12" y="7465"/>
                    <a:pt x="1" y="8489"/>
                  </a:cubicBezTo>
                  <a:lnTo>
                    <a:pt x="1" y="9418"/>
                  </a:lnTo>
                  <a:cubicBezTo>
                    <a:pt x="1" y="9501"/>
                    <a:pt x="72" y="9585"/>
                    <a:pt x="155" y="9585"/>
                  </a:cubicBezTo>
                  <a:lnTo>
                    <a:pt x="1822" y="9585"/>
                  </a:lnTo>
                  <a:cubicBezTo>
                    <a:pt x="1917" y="9585"/>
                    <a:pt x="1989" y="9501"/>
                    <a:pt x="1989" y="9418"/>
                  </a:cubicBezTo>
                  <a:cubicBezTo>
                    <a:pt x="1989" y="9323"/>
                    <a:pt x="1917" y="9251"/>
                    <a:pt x="1822" y="9251"/>
                  </a:cubicBezTo>
                  <a:lnTo>
                    <a:pt x="334" y="9251"/>
                  </a:lnTo>
                  <a:lnTo>
                    <a:pt x="334" y="8489"/>
                  </a:lnTo>
                  <a:cubicBezTo>
                    <a:pt x="334" y="8299"/>
                    <a:pt x="370" y="8120"/>
                    <a:pt x="417" y="7942"/>
                  </a:cubicBezTo>
                  <a:cubicBezTo>
                    <a:pt x="429" y="7894"/>
                    <a:pt x="441" y="7834"/>
                    <a:pt x="453" y="7799"/>
                  </a:cubicBezTo>
                  <a:cubicBezTo>
                    <a:pt x="477" y="7751"/>
                    <a:pt x="501" y="7704"/>
                    <a:pt x="513" y="7644"/>
                  </a:cubicBezTo>
                  <a:cubicBezTo>
                    <a:pt x="739" y="7156"/>
                    <a:pt x="1167" y="6763"/>
                    <a:pt x="1703" y="6608"/>
                  </a:cubicBezTo>
                  <a:lnTo>
                    <a:pt x="2703" y="6287"/>
                  </a:lnTo>
                  <a:lnTo>
                    <a:pt x="3358" y="6084"/>
                  </a:lnTo>
                  <a:lnTo>
                    <a:pt x="3358" y="9251"/>
                  </a:lnTo>
                  <a:lnTo>
                    <a:pt x="2513" y="9251"/>
                  </a:lnTo>
                  <a:cubicBezTo>
                    <a:pt x="2418" y="9251"/>
                    <a:pt x="2346" y="9323"/>
                    <a:pt x="2346" y="9418"/>
                  </a:cubicBezTo>
                  <a:cubicBezTo>
                    <a:pt x="2346" y="9501"/>
                    <a:pt x="2418" y="9585"/>
                    <a:pt x="2513" y="9585"/>
                  </a:cubicBezTo>
                  <a:lnTo>
                    <a:pt x="8525" y="9585"/>
                  </a:lnTo>
                  <a:cubicBezTo>
                    <a:pt x="8609" y="9585"/>
                    <a:pt x="8692" y="9501"/>
                    <a:pt x="8692" y="9418"/>
                  </a:cubicBezTo>
                  <a:lnTo>
                    <a:pt x="8692" y="8489"/>
                  </a:lnTo>
                  <a:cubicBezTo>
                    <a:pt x="8692" y="7930"/>
                    <a:pt x="8466" y="7358"/>
                    <a:pt x="8073" y="6942"/>
                  </a:cubicBezTo>
                  <a:cubicBezTo>
                    <a:pt x="8042" y="6904"/>
                    <a:pt x="8001" y="6886"/>
                    <a:pt x="7957" y="6886"/>
                  </a:cubicBezTo>
                  <a:cubicBezTo>
                    <a:pt x="7917" y="6886"/>
                    <a:pt x="7875" y="6901"/>
                    <a:pt x="7835" y="6930"/>
                  </a:cubicBezTo>
                  <a:cubicBezTo>
                    <a:pt x="7763" y="6989"/>
                    <a:pt x="7763" y="7096"/>
                    <a:pt x="7823" y="7168"/>
                  </a:cubicBezTo>
                  <a:cubicBezTo>
                    <a:pt x="8156" y="7537"/>
                    <a:pt x="8335" y="8001"/>
                    <a:pt x="8335" y="8489"/>
                  </a:cubicBezTo>
                  <a:lnTo>
                    <a:pt x="8335" y="9251"/>
                  </a:lnTo>
                  <a:lnTo>
                    <a:pt x="5311" y="9251"/>
                  </a:lnTo>
                  <a:lnTo>
                    <a:pt x="5311" y="6084"/>
                  </a:lnTo>
                  <a:lnTo>
                    <a:pt x="6942" y="6608"/>
                  </a:lnTo>
                  <a:cubicBezTo>
                    <a:pt x="7085" y="6644"/>
                    <a:pt x="7216" y="6703"/>
                    <a:pt x="7335" y="6763"/>
                  </a:cubicBezTo>
                  <a:cubicBezTo>
                    <a:pt x="7359" y="6779"/>
                    <a:pt x="7388" y="6787"/>
                    <a:pt x="7418" y="6787"/>
                  </a:cubicBezTo>
                  <a:cubicBezTo>
                    <a:pt x="7474" y="6787"/>
                    <a:pt x="7534" y="6758"/>
                    <a:pt x="7573" y="6703"/>
                  </a:cubicBezTo>
                  <a:cubicBezTo>
                    <a:pt x="7621" y="6632"/>
                    <a:pt x="7585" y="6525"/>
                    <a:pt x="7513" y="6465"/>
                  </a:cubicBezTo>
                  <a:cubicBezTo>
                    <a:pt x="7359" y="6394"/>
                    <a:pt x="7216" y="6322"/>
                    <a:pt x="7061" y="6275"/>
                  </a:cubicBezTo>
                  <a:lnTo>
                    <a:pt x="5323" y="5715"/>
                  </a:lnTo>
                  <a:lnTo>
                    <a:pt x="5323" y="4679"/>
                  </a:lnTo>
                  <a:cubicBezTo>
                    <a:pt x="5680" y="4429"/>
                    <a:pt x="5954" y="4072"/>
                    <a:pt x="6097" y="3667"/>
                  </a:cubicBezTo>
                  <a:cubicBezTo>
                    <a:pt x="6466" y="3655"/>
                    <a:pt x="6787" y="3346"/>
                    <a:pt x="6787" y="2953"/>
                  </a:cubicBezTo>
                  <a:cubicBezTo>
                    <a:pt x="6787" y="2631"/>
                    <a:pt x="6561" y="2346"/>
                    <a:pt x="6251" y="2274"/>
                  </a:cubicBezTo>
                  <a:lnTo>
                    <a:pt x="6251" y="1512"/>
                  </a:lnTo>
                  <a:cubicBezTo>
                    <a:pt x="6251" y="679"/>
                    <a:pt x="5561" y="0"/>
                    <a:pt x="47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581;p60">
              <a:extLst>
                <a:ext uri="{FF2B5EF4-FFF2-40B4-BE49-F238E27FC236}">
                  <a16:creationId xmlns:a16="http://schemas.microsoft.com/office/drawing/2014/main" id="{2ABDE9C6-5155-447C-888D-E2BCEF3432EF}"/>
                </a:ext>
              </a:extLst>
            </p:cNvPr>
            <p:cNvSpPr/>
            <p:nvPr/>
          </p:nvSpPr>
          <p:spPr>
            <a:xfrm>
              <a:off x="4239154" y="3387518"/>
              <a:ext cx="44922" cy="65071"/>
            </a:xfrm>
            <a:custGeom>
              <a:avLst/>
              <a:gdLst/>
              <a:ahLst/>
              <a:cxnLst/>
              <a:rect l="l" t="t" r="r" b="b"/>
              <a:pathLst>
                <a:path w="1418" h="2054" extrusionOk="0">
                  <a:moveTo>
                    <a:pt x="664" y="1"/>
                  </a:moveTo>
                  <a:cubicBezTo>
                    <a:pt x="396" y="1"/>
                    <a:pt x="158" y="171"/>
                    <a:pt x="49" y="422"/>
                  </a:cubicBezTo>
                  <a:cubicBezTo>
                    <a:pt x="1" y="505"/>
                    <a:pt x="49" y="612"/>
                    <a:pt x="132" y="648"/>
                  </a:cubicBezTo>
                  <a:cubicBezTo>
                    <a:pt x="156" y="657"/>
                    <a:pt x="181" y="662"/>
                    <a:pt x="204" y="662"/>
                  </a:cubicBezTo>
                  <a:cubicBezTo>
                    <a:pt x="272" y="662"/>
                    <a:pt x="332" y="624"/>
                    <a:pt x="358" y="553"/>
                  </a:cubicBezTo>
                  <a:cubicBezTo>
                    <a:pt x="412" y="436"/>
                    <a:pt x="532" y="347"/>
                    <a:pt x="668" y="347"/>
                  </a:cubicBezTo>
                  <a:cubicBezTo>
                    <a:pt x="683" y="347"/>
                    <a:pt x="699" y="348"/>
                    <a:pt x="715" y="351"/>
                  </a:cubicBezTo>
                  <a:cubicBezTo>
                    <a:pt x="894" y="362"/>
                    <a:pt x="1037" y="505"/>
                    <a:pt x="1049" y="684"/>
                  </a:cubicBezTo>
                  <a:cubicBezTo>
                    <a:pt x="1049" y="767"/>
                    <a:pt x="1037" y="851"/>
                    <a:pt x="1001" y="910"/>
                  </a:cubicBezTo>
                  <a:cubicBezTo>
                    <a:pt x="953" y="982"/>
                    <a:pt x="882" y="1029"/>
                    <a:pt x="799" y="1065"/>
                  </a:cubicBezTo>
                  <a:cubicBezTo>
                    <a:pt x="561" y="1136"/>
                    <a:pt x="406" y="1208"/>
                    <a:pt x="406" y="1374"/>
                  </a:cubicBezTo>
                  <a:lnTo>
                    <a:pt x="406" y="1898"/>
                  </a:lnTo>
                  <a:cubicBezTo>
                    <a:pt x="406" y="1982"/>
                    <a:pt x="477" y="2053"/>
                    <a:pt x="561" y="2053"/>
                  </a:cubicBezTo>
                  <a:cubicBezTo>
                    <a:pt x="656" y="2053"/>
                    <a:pt x="727" y="1982"/>
                    <a:pt x="727" y="1898"/>
                  </a:cubicBezTo>
                  <a:lnTo>
                    <a:pt x="727" y="1446"/>
                  </a:lnTo>
                  <a:cubicBezTo>
                    <a:pt x="763" y="1434"/>
                    <a:pt x="799" y="1422"/>
                    <a:pt x="882" y="1386"/>
                  </a:cubicBezTo>
                  <a:cubicBezTo>
                    <a:pt x="1037" y="1339"/>
                    <a:pt x="1180" y="1243"/>
                    <a:pt x="1263" y="1101"/>
                  </a:cubicBezTo>
                  <a:cubicBezTo>
                    <a:pt x="1370" y="958"/>
                    <a:pt x="1418" y="803"/>
                    <a:pt x="1394" y="660"/>
                  </a:cubicBezTo>
                  <a:cubicBezTo>
                    <a:pt x="1370" y="315"/>
                    <a:pt x="1096" y="29"/>
                    <a:pt x="739" y="5"/>
                  </a:cubicBezTo>
                  <a:cubicBezTo>
                    <a:pt x="714" y="2"/>
                    <a:pt x="689" y="1"/>
                    <a:pt x="66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5582;p60">
              <a:extLst>
                <a:ext uri="{FF2B5EF4-FFF2-40B4-BE49-F238E27FC236}">
                  <a16:creationId xmlns:a16="http://schemas.microsoft.com/office/drawing/2014/main" id="{D586D3B0-9C01-4898-BB1B-22CCE5D03DCB}"/>
                </a:ext>
              </a:extLst>
            </p:cNvPr>
            <p:cNvSpPr/>
            <p:nvPr/>
          </p:nvSpPr>
          <p:spPr>
            <a:xfrm>
              <a:off x="4250876" y="3457816"/>
              <a:ext cx="14351" cy="14383"/>
            </a:xfrm>
            <a:custGeom>
              <a:avLst/>
              <a:gdLst/>
              <a:ahLst/>
              <a:cxnLst/>
              <a:rect l="l" t="t" r="r" b="b"/>
              <a:pathLst>
                <a:path w="453" h="454" extrusionOk="0">
                  <a:moveTo>
                    <a:pt x="226" y="1"/>
                  </a:moveTo>
                  <a:cubicBezTo>
                    <a:pt x="107" y="1"/>
                    <a:pt x="0" y="108"/>
                    <a:pt x="0" y="227"/>
                  </a:cubicBezTo>
                  <a:cubicBezTo>
                    <a:pt x="0" y="346"/>
                    <a:pt x="107" y="453"/>
                    <a:pt x="226" y="453"/>
                  </a:cubicBezTo>
                  <a:cubicBezTo>
                    <a:pt x="345" y="453"/>
                    <a:pt x="453" y="346"/>
                    <a:pt x="453" y="227"/>
                  </a:cubicBezTo>
                  <a:cubicBezTo>
                    <a:pt x="453" y="108"/>
                    <a:pt x="345" y="1"/>
                    <a:pt x="22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503933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1449" r="3605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lt1"/>
                </a:solidFill>
              </a:rPr>
              <a:t>Challenge 2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we analyze the physical situation?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62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Problem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6495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Human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supervision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not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a 24/7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7" y="2208030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time-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consuming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expensive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not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established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system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098" y="3041545"/>
            <a:ext cx="6981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Maintanence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robotic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not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possible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during the unattended hours of 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55246" y="3700075"/>
            <a:ext cx="695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directly impacts revenue 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spent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overall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4" name="Shape 2906">
            <a:extLst>
              <a:ext uri="{FF2B5EF4-FFF2-40B4-BE49-F238E27FC236}">
                <a16:creationId xmlns:a16="http://schemas.microsoft.com/office/drawing/2014/main" id="{9D8B3739-8C4B-4F2E-B42F-116AC023C46E}"/>
              </a:ext>
            </a:extLst>
          </p:cNvPr>
          <p:cNvSpPr/>
          <p:nvPr/>
        </p:nvSpPr>
        <p:spPr>
          <a:xfrm>
            <a:off x="766497" y="228653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5" name="Shape 2906">
            <a:extLst>
              <a:ext uri="{FF2B5EF4-FFF2-40B4-BE49-F238E27FC236}">
                <a16:creationId xmlns:a16="http://schemas.microsoft.com/office/drawing/2014/main" id="{ED37F9F3-7754-4D7D-ABFD-F0C1BEAA57A5}"/>
              </a:ext>
            </a:extLst>
          </p:cNvPr>
          <p:cNvSpPr/>
          <p:nvPr/>
        </p:nvSpPr>
        <p:spPr>
          <a:xfrm>
            <a:off x="766497" y="3116316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94644" y="377484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pSp>
        <p:nvGrpSpPr>
          <p:cNvPr id="11" name="Google Shape;4436;p58">
            <a:extLst>
              <a:ext uri="{FF2B5EF4-FFF2-40B4-BE49-F238E27FC236}">
                <a16:creationId xmlns:a16="http://schemas.microsoft.com/office/drawing/2014/main" id="{7A4AA693-9648-4D58-9E6C-4E9D8DA68C1D}"/>
              </a:ext>
            </a:extLst>
          </p:cNvPr>
          <p:cNvGrpSpPr/>
          <p:nvPr/>
        </p:nvGrpSpPr>
        <p:grpSpPr>
          <a:xfrm>
            <a:off x="4387097" y="4387793"/>
            <a:ext cx="369805" cy="353782"/>
            <a:chOff x="3950316" y="3820307"/>
            <a:chExt cx="369805" cy="353782"/>
          </a:xfrm>
        </p:grpSpPr>
        <p:sp>
          <p:nvSpPr>
            <p:cNvPr id="12" name="Google Shape;4437;p58">
              <a:extLst>
                <a:ext uri="{FF2B5EF4-FFF2-40B4-BE49-F238E27FC236}">
                  <a16:creationId xmlns:a16="http://schemas.microsoft.com/office/drawing/2014/main" id="{7A76F7F3-AEFA-4732-A2AF-6AE20EB97A8D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438;p58">
              <a:extLst>
                <a:ext uri="{FF2B5EF4-FFF2-40B4-BE49-F238E27FC236}">
                  <a16:creationId xmlns:a16="http://schemas.microsoft.com/office/drawing/2014/main" id="{9F1D21ED-D3A9-4DA3-9FEF-357A72B3E5D5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439;p58">
              <a:extLst>
                <a:ext uri="{FF2B5EF4-FFF2-40B4-BE49-F238E27FC236}">
                  <a16:creationId xmlns:a16="http://schemas.microsoft.com/office/drawing/2014/main" id="{A0634241-F83B-4E1D-B8D8-C52717C11C91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440;p58">
              <a:extLst>
                <a:ext uri="{FF2B5EF4-FFF2-40B4-BE49-F238E27FC236}">
                  <a16:creationId xmlns:a16="http://schemas.microsoft.com/office/drawing/2014/main" id="{F7FDAE38-34C5-4672-9141-27B48FA7A0DF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77007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096" y="1217416"/>
            <a:ext cx="57390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solve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problem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-94"/>
                <a:cs typeface="Catamaran" panose="020B0604020202020204" charset="-94"/>
              </a:rPr>
              <a:t>supervised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5" y="1641826"/>
            <a:ext cx="695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should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tracking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points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sensor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current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step.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happens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points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state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should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vice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versa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: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27099" y="4373890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achieve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24/7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task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proactively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determined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before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happens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497" y="1292186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66497" y="444866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aphicFrame>
        <p:nvGraphicFramePr>
          <p:cNvPr id="11" name="Tablo 5">
            <a:extLst>
              <a:ext uri="{FF2B5EF4-FFF2-40B4-BE49-F238E27FC236}">
                <a16:creationId xmlns:a16="http://schemas.microsoft.com/office/drawing/2014/main" id="{C5173F4A-B86D-4985-A3BF-2184344C0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8020669"/>
              </p:ext>
            </p:extLst>
          </p:nvPr>
        </p:nvGraphicFramePr>
        <p:xfrm>
          <a:off x="1641470" y="2452500"/>
          <a:ext cx="5524500" cy="1849380"/>
        </p:xfrm>
        <a:graphic>
          <a:graphicData uri="http://schemas.openxmlformats.org/drawingml/2006/table">
            <a:tbl>
              <a:tblPr firstRow="1" bandRow="1">
                <a:tableStyleId>{BC03B787-9657-4C41-BA5D-8D9DF69BE7B3}</a:tableStyleId>
              </a:tblPr>
              <a:tblGrid>
                <a:gridCol w="1046213">
                  <a:extLst>
                    <a:ext uri="{9D8B030D-6E8A-4147-A177-3AD203B41FA5}">
                      <a16:colId xmlns:a16="http://schemas.microsoft.com/office/drawing/2014/main" val="2349549051"/>
                    </a:ext>
                  </a:extLst>
                </a:gridCol>
                <a:gridCol w="1218804">
                  <a:extLst>
                    <a:ext uri="{9D8B030D-6E8A-4147-A177-3AD203B41FA5}">
                      <a16:colId xmlns:a16="http://schemas.microsoft.com/office/drawing/2014/main" val="17960782"/>
                    </a:ext>
                  </a:extLst>
                </a:gridCol>
                <a:gridCol w="830767">
                  <a:extLst>
                    <a:ext uri="{9D8B030D-6E8A-4147-A177-3AD203B41FA5}">
                      <a16:colId xmlns:a16="http://schemas.microsoft.com/office/drawing/2014/main" val="155046888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3648193622"/>
                    </a:ext>
                  </a:extLst>
                </a:gridCol>
                <a:gridCol w="408424">
                  <a:extLst>
                    <a:ext uri="{9D8B030D-6E8A-4147-A177-3AD203B41FA5}">
                      <a16:colId xmlns:a16="http://schemas.microsoft.com/office/drawing/2014/main" val="1716270697"/>
                    </a:ext>
                  </a:extLst>
                </a:gridCol>
                <a:gridCol w="1180033">
                  <a:extLst>
                    <a:ext uri="{9D8B030D-6E8A-4147-A177-3AD203B41FA5}">
                      <a16:colId xmlns:a16="http://schemas.microsoft.com/office/drawing/2014/main" val="2813691987"/>
                    </a:ext>
                  </a:extLst>
                </a:gridCol>
              </a:tblGrid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MachineID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Timestamp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Heat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Speed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  <a:p>
                      <a:pPr algn="ctr"/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Label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90978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2012-12-15 11:15:09.205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28.25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102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No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7162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5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11:1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6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28.26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102.1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due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to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 X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85136"/>
                  </a:ext>
                </a:extLst>
              </a:tr>
              <a:tr h="418547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60934"/>
                  </a:ext>
                </a:extLst>
              </a:tr>
              <a:tr h="371904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8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6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11:15:09.205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46.2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89.2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No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99416"/>
                  </a:ext>
                </a:extLst>
              </a:tr>
            </a:tbl>
          </a:graphicData>
        </a:graphic>
      </p:graphicFrame>
      <p:sp>
        <p:nvSpPr>
          <p:cNvPr id="12" name="Shape 2906">
            <a:extLst>
              <a:ext uri="{FF2B5EF4-FFF2-40B4-BE49-F238E27FC236}">
                <a16:creationId xmlns:a16="http://schemas.microsoft.com/office/drawing/2014/main" id="{8580A2C9-946E-43B7-8973-4CDF1F2E07B8}"/>
              </a:ext>
            </a:extLst>
          </p:cNvPr>
          <p:cNvSpPr/>
          <p:nvPr/>
        </p:nvSpPr>
        <p:spPr>
          <a:xfrm>
            <a:off x="766497" y="1678999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3" name="Metin kutusu 12">
            <a:extLst>
              <a:ext uri="{FF2B5EF4-FFF2-40B4-BE49-F238E27FC236}">
                <a16:creationId xmlns:a16="http://schemas.microsoft.com/office/drawing/2014/main" id="{ECBA8D2F-57AF-478B-80E0-A56CAC4EC16D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1: Machine Learning</a:t>
            </a:r>
            <a:endParaRPr lang="en-US" sz="2800" b="1" dirty="0">
              <a:latin typeface="Livvic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1446578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1: Machine Learning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68611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algorithms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pic>
        <p:nvPicPr>
          <p:cNvPr id="2" name="Resim 1">
            <a:extLst>
              <a:ext uri="{FF2B5EF4-FFF2-40B4-BE49-F238E27FC236}">
                <a16:creationId xmlns:a16="http://schemas.microsoft.com/office/drawing/2014/main" id="{EE0D08C6-C548-43EC-9059-278EA53C2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050" y="2182285"/>
            <a:ext cx="5041900" cy="1624162"/>
          </a:xfrm>
          <a:prstGeom prst="rect">
            <a:avLst/>
          </a:prstGeom>
        </p:spPr>
      </p:pic>
      <p:sp>
        <p:nvSpPr>
          <p:cNvPr id="12" name="Metin kutusu 11">
            <a:extLst>
              <a:ext uri="{FF2B5EF4-FFF2-40B4-BE49-F238E27FC236}">
                <a16:creationId xmlns:a16="http://schemas.microsoft.com/office/drawing/2014/main" id="{D91C542C-0C93-4A3D-8C1A-C0C85A10CDE4}"/>
              </a:ext>
            </a:extLst>
          </p:cNvPr>
          <p:cNvSpPr txBox="1"/>
          <p:nvPr/>
        </p:nvSpPr>
        <p:spPr>
          <a:xfrm>
            <a:off x="4264063" y="3787924"/>
            <a:ext cx="6158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>
                <a:latin typeface="Catamaran" panose="020B0604020202020204" charset="-94"/>
                <a:cs typeface="Catamaran" panose="020B0604020202020204" charset="-94"/>
              </a:rPr>
              <a:t>Source: [3]</a:t>
            </a:r>
          </a:p>
        </p:txBody>
      </p:sp>
    </p:spTree>
    <p:extLst>
      <p:ext uri="{BB962C8B-B14F-4D97-AF65-F5344CB8AC3E}">
        <p14:creationId xmlns:p14="http://schemas.microsoft.com/office/powerpoint/2010/main" val="19567958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1: Machine Learning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85984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establish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hypothesis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manipulation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look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overall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objective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2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weeks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manipulated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manner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before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happens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aphicFrame>
        <p:nvGraphicFramePr>
          <p:cNvPr id="8" name="Tablo 5">
            <a:extLst>
              <a:ext uri="{FF2B5EF4-FFF2-40B4-BE49-F238E27FC236}">
                <a16:creationId xmlns:a16="http://schemas.microsoft.com/office/drawing/2014/main" id="{56549252-219A-4A7A-A719-E2FB8DC5D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966017"/>
              </p:ext>
            </p:extLst>
          </p:nvPr>
        </p:nvGraphicFramePr>
        <p:xfrm>
          <a:off x="2419152" y="2571750"/>
          <a:ext cx="4305696" cy="1849380"/>
        </p:xfrm>
        <a:graphic>
          <a:graphicData uri="http://schemas.openxmlformats.org/drawingml/2006/table">
            <a:tbl>
              <a:tblPr firstRow="1" bandRow="1">
                <a:tableStyleId>{BC03B787-9657-4C41-BA5D-8D9DF69BE7B3}</a:tableStyleId>
              </a:tblPr>
              <a:tblGrid>
                <a:gridCol w="1046213">
                  <a:extLst>
                    <a:ext uri="{9D8B030D-6E8A-4147-A177-3AD203B41FA5}">
                      <a16:colId xmlns:a16="http://schemas.microsoft.com/office/drawing/2014/main" val="2349549051"/>
                    </a:ext>
                  </a:extLst>
                </a:gridCol>
                <a:gridCol w="830767">
                  <a:extLst>
                    <a:ext uri="{9D8B030D-6E8A-4147-A177-3AD203B41FA5}">
                      <a16:colId xmlns:a16="http://schemas.microsoft.com/office/drawing/2014/main" val="155046888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3648193622"/>
                    </a:ext>
                  </a:extLst>
                </a:gridCol>
                <a:gridCol w="408424">
                  <a:extLst>
                    <a:ext uri="{9D8B030D-6E8A-4147-A177-3AD203B41FA5}">
                      <a16:colId xmlns:a16="http://schemas.microsoft.com/office/drawing/2014/main" val="1716270697"/>
                    </a:ext>
                  </a:extLst>
                </a:gridCol>
                <a:gridCol w="1180033">
                  <a:extLst>
                    <a:ext uri="{9D8B030D-6E8A-4147-A177-3AD203B41FA5}">
                      <a16:colId xmlns:a16="http://schemas.microsoft.com/office/drawing/2014/main" val="2813691987"/>
                    </a:ext>
                  </a:extLst>
                </a:gridCol>
              </a:tblGrid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MachineID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Heat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Speed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  <a:p>
                      <a:pPr algn="ctr"/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Label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90978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28.25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102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No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in 2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weeks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7162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28.26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102.1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No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in 2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weeks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85136"/>
                  </a:ext>
                </a:extLst>
              </a:tr>
              <a:tr h="418547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60934"/>
                  </a:ext>
                </a:extLst>
              </a:tr>
              <a:tr h="371904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8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46.2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89.2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in 2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weeks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994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5601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2: Image </a:t>
            </a:r>
            <a:r>
              <a:rPr lang="tr-TR" sz="2800" b="1" dirty="0" err="1">
                <a:latin typeface="Livvic" panose="020B0604020202020204" charset="-94"/>
              </a:rPr>
              <a:t>Recognition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6819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algorithms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including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deep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convolutional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neural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networks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recognize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images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exist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visual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representation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video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surveillance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1B6F5BD9-BAF9-4600-99F5-B2E4BBC8925F}"/>
              </a:ext>
            </a:extLst>
          </p:cNvPr>
          <p:cNvSpPr txBox="1"/>
          <p:nvPr/>
        </p:nvSpPr>
        <p:spPr>
          <a:xfrm>
            <a:off x="927099" y="2624108"/>
            <a:ext cx="7972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it’s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possible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images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gathered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video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surveillance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multiple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cameras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assigned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robotic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8" name="Shape 2906">
            <a:extLst>
              <a:ext uri="{FF2B5EF4-FFF2-40B4-BE49-F238E27FC236}">
                <a16:creationId xmlns:a16="http://schemas.microsoft.com/office/drawing/2014/main" id="{E2303935-9DFC-4C36-8870-85638E0252A3}"/>
              </a:ext>
            </a:extLst>
          </p:cNvPr>
          <p:cNvSpPr/>
          <p:nvPr/>
        </p:nvSpPr>
        <p:spPr>
          <a:xfrm>
            <a:off x="766501" y="2684319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Metin kutusu 9">
            <a:extLst>
              <a:ext uri="{FF2B5EF4-FFF2-40B4-BE49-F238E27FC236}">
                <a16:creationId xmlns:a16="http://schemas.microsoft.com/office/drawing/2014/main" id="{82B072FA-DC26-48E3-90A8-E6A10FA460B8}"/>
              </a:ext>
            </a:extLst>
          </p:cNvPr>
          <p:cNvSpPr txBox="1"/>
          <p:nvPr/>
        </p:nvSpPr>
        <p:spPr>
          <a:xfrm>
            <a:off x="927099" y="3698063"/>
            <a:ext cx="64636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Multiple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image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sources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provide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physical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situation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every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angle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B97909F1-6475-4A0F-B112-FBD19117E20B}"/>
              </a:ext>
            </a:extLst>
          </p:cNvPr>
          <p:cNvSpPr/>
          <p:nvPr/>
        </p:nvSpPr>
        <p:spPr>
          <a:xfrm>
            <a:off x="766501" y="375827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</p:spTree>
    <p:extLst>
      <p:ext uri="{BB962C8B-B14F-4D97-AF65-F5344CB8AC3E}">
        <p14:creationId xmlns:p14="http://schemas.microsoft.com/office/powerpoint/2010/main" val="3050536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5" y="2456784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/>
              <a:t>Technical-minded and </a:t>
            </a:r>
            <a:endParaRPr lang="tr-TR" dirty="0"/>
          </a:p>
          <a:p>
            <a:r>
              <a:rPr lang="tr-TR" dirty="0"/>
              <a:t>a </a:t>
            </a:r>
            <a:r>
              <a:rPr lang="en-US" dirty="0"/>
              <a:t>learning-addict, </a:t>
            </a:r>
            <a:endParaRPr lang="tr-TR" dirty="0"/>
          </a:p>
          <a:p>
            <a:r>
              <a:rPr lang="en-US" dirty="0"/>
              <a:t>senior electrical and electronics engineering student</a:t>
            </a:r>
            <a:endParaRPr lang="tr-TR" dirty="0"/>
          </a:p>
          <a:p>
            <a:endParaRPr lang="tr-TR" dirty="0"/>
          </a:p>
          <a:p>
            <a:r>
              <a:rPr lang="en-US" dirty="0"/>
              <a:t>Seeking to leverage</a:t>
            </a:r>
          </a:p>
          <a:p>
            <a:r>
              <a:rPr lang="en-US" dirty="0"/>
              <a:t>my knowledge and expertise in machine learning, computer vision and signal processing with the hands-on working experience.</a:t>
            </a:r>
            <a:endParaRPr dirty="0"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Melik Burak Bozbey</a:t>
            </a:r>
            <a:endParaRPr dirty="0"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" name="Resim 7">
            <a:extLst>
              <a:ext uri="{FF2B5EF4-FFF2-40B4-BE49-F238E27FC236}">
                <a16:creationId xmlns:a16="http://schemas.microsoft.com/office/drawing/2014/main" id="{95794C9F-26FA-4FEC-8AFC-29C3092301D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5774" y="1811176"/>
            <a:ext cx="1457037" cy="152114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2: Image </a:t>
            </a:r>
            <a:r>
              <a:rPr lang="tr-TR" sz="2800" b="1" dirty="0" err="1">
                <a:latin typeface="Livvic" panose="020B0604020202020204" charset="-94"/>
              </a:rPr>
              <a:t>Recognition</a:t>
            </a:r>
            <a:endParaRPr lang="en-US" sz="2800" b="1" dirty="0">
              <a:latin typeface="Livvic" panose="020B0604020202020204" charset="-94"/>
            </a:endParaRPr>
          </a:p>
        </p:txBody>
      </p:sp>
      <p:pic>
        <p:nvPicPr>
          <p:cNvPr id="2050" name="Picture 2" descr="Image result for robotic arm commercial">
            <a:extLst>
              <a:ext uri="{FF2B5EF4-FFF2-40B4-BE49-F238E27FC236}">
                <a16:creationId xmlns:a16="http://schemas.microsoft.com/office/drawing/2014/main" id="{8227D3EA-87E6-422A-89D5-769656440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458" y="2415121"/>
            <a:ext cx="428075" cy="70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DF86DA2-CE4C-4A95-BE27-C92F19D01FD4}"/>
              </a:ext>
            </a:extLst>
          </p:cNvPr>
          <p:cNvSpPr txBox="1"/>
          <p:nvPr/>
        </p:nvSpPr>
        <p:spPr>
          <a:xfrm>
            <a:off x="927100" y="1574959"/>
            <a:ext cx="695575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collecting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enough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deep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algorithms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situation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as:</a:t>
            </a:r>
          </a:p>
          <a:p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14" name="Shape 2906">
            <a:extLst>
              <a:ext uri="{FF2B5EF4-FFF2-40B4-BE49-F238E27FC236}">
                <a16:creationId xmlns:a16="http://schemas.microsoft.com/office/drawing/2014/main" id="{E6D51997-87B3-4690-819E-8FB98DD8F9A5}"/>
              </a:ext>
            </a:extLst>
          </p:cNvPr>
          <p:cNvSpPr/>
          <p:nvPr/>
        </p:nvSpPr>
        <p:spPr>
          <a:xfrm>
            <a:off x="766502" y="163517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aphicFrame>
        <p:nvGraphicFramePr>
          <p:cNvPr id="16" name="Tablo 5">
            <a:extLst>
              <a:ext uri="{FF2B5EF4-FFF2-40B4-BE49-F238E27FC236}">
                <a16:creationId xmlns:a16="http://schemas.microsoft.com/office/drawing/2014/main" id="{9E52C0F9-80B9-4DFA-8379-662A01DFE1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206145"/>
              </p:ext>
            </p:extLst>
          </p:nvPr>
        </p:nvGraphicFramePr>
        <p:xfrm>
          <a:off x="2171212" y="2183609"/>
          <a:ext cx="2226246" cy="1705045"/>
        </p:xfrm>
        <a:graphic>
          <a:graphicData uri="http://schemas.openxmlformats.org/drawingml/2006/table">
            <a:tbl>
              <a:tblPr firstRow="1" bandRow="1">
                <a:tableStyleId>{BC03B787-9657-4C41-BA5D-8D9DF69BE7B3}</a:tableStyleId>
              </a:tblPr>
              <a:tblGrid>
                <a:gridCol w="1046213">
                  <a:extLst>
                    <a:ext uri="{9D8B030D-6E8A-4147-A177-3AD203B41FA5}">
                      <a16:colId xmlns:a16="http://schemas.microsoft.com/office/drawing/2014/main" val="2349549051"/>
                    </a:ext>
                  </a:extLst>
                </a:gridCol>
                <a:gridCol w="1180033">
                  <a:extLst>
                    <a:ext uri="{9D8B030D-6E8A-4147-A177-3AD203B41FA5}">
                      <a16:colId xmlns:a16="http://schemas.microsoft.com/office/drawing/2014/main" val="2813691987"/>
                    </a:ext>
                  </a:extLst>
                </a:gridCol>
              </a:tblGrid>
              <a:tr h="305798"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MachineID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Label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90978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Arm1_Image1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No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7162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Arm1_Image2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Motor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85136"/>
                  </a:ext>
                </a:extLst>
              </a:tr>
              <a:tr h="418547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60934"/>
                  </a:ext>
                </a:extLst>
              </a:tr>
              <a:tr h="371904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Arm8_Image6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Power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</a:t>
                      </a:r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Failure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99416"/>
                  </a:ext>
                </a:extLst>
              </a:tr>
            </a:tbl>
          </a:graphicData>
        </a:graphic>
      </p:graphicFrame>
      <p:pic>
        <p:nvPicPr>
          <p:cNvPr id="2054" name="Picture 6" descr="Image result for robotic arm">
            <a:extLst>
              <a:ext uri="{FF2B5EF4-FFF2-40B4-BE49-F238E27FC236}">
                <a16:creationId xmlns:a16="http://schemas.microsoft.com/office/drawing/2014/main" id="{95D1A55C-0788-41B3-A695-3C74E86C0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976" y="2347397"/>
            <a:ext cx="1048172" cy="78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robotic arm">
            <a:extLst>
              <a:ext uri="{FF2B5EF4-FFF2-40B4-BE49-F238E27FC236}">
                <a16:creationId xmlns:a16="http://schemas.microsoft.com/office/drawing/2014/main" id="{B308AA24-BDE9-457C-A7E1-30EC639F3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9937" y="2367231"/>
            <a:ext cx="1048172" cy="80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Metin kutusu 8">
            <a:extLst>
              <a:ext uri="{FF2B5EF4-FFF2-40B4-BE49-F238E27FC236}">
                <a16:creationId xmlns:a16="http://schemas.microsoft.com/office/drawing/2014/main" id="{70A2CBF8-23C2-4A54-83E4-57540F9B6A70}"/>
              </a:ext>
            </a:extLst>
          </p:cNvPr>
          <p:cNvSpPr txBox="1"/>
          <p:nvPr/>
        </p:nvSpPr>
        <p:spPr>
          <a:xfrm>
            <a:off x="4808130" y="3218927"/>
            <a:ext cx="22055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sz="1200" dirty="0">
                <a:latin typeface="Catamaran" panose="020B0604020202020204" charset="-94"/>
                <a:cs typeface="Catamaran" panose="020B0604020202020204" charset="-94"/>
              </a:rPr>
              <a:t>Arm1            Arm2               Arm8</a:t>
            </a:r>
            <a:endParaRPr lang="en-US" sz="12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4" name="Metin kutusu 23">
            <a:extLst>
              <a:ext uri="{FF2B5EF4-FFF2-40B4-BE49-F238E27FC236}">
                <a16:creationId xmlns:a16="http://schemas.microsoft.com/office/drawing/2014/main" id="{DDB9FEF6-07AB-46C7-B335-B2910396F019}"/>
              </a:ext>
            </a:extLst>
          </p:cNvPr>
          <p:cNvSpPr txBox="1"/>
          <p:nvPr/>
        </p:nvSpPr>
        <p:spPr>
          <a:xfrm>
            <a:off x="927099" y="4137872"/>
            <a:ext cx="72218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same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slide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9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should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applied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physical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situation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  <a:p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5" name="Shape 2906">
            <a:extLst>
              <a:ext uri="{FF2B5EF4-FFF2-40B4-BE49-F238E27FC236}">
                <a16:creationId xmlns:a16="http://schemas.microsoft.com/office/drawing/2014/main" id="{369D98BE-EB86-49ED-B585-CB8D595B3E9C}"/>
              </a:ext>
            </a:extLst>
          </p:cNvPr>
          <p:cNvSpPr/>
          <p:nvPr/>
        </p:nvSpPr>
        <p:spPr>
          <a:xfrm>
            <a:off x="766500" y="4184609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</p:spTree>
    <p:extLst>
      <p:ext uri="{BB962C8B-B14F-4D97-AF65-F5344CB8AC3E}">
        <p14:creationId xmlns:p14="http://schemas.microsoft.com/office/powerpoint/2010/main" val="2125656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Resim 7">
            <a:extLst>
              <a:ext uri="{FF2B5EF4-FFF2-40B4-BE49-F238E27FC236}">
                <a16:creationId xmlns:a16="http://schemas.microsoft.com/office/drawing/2014/main" id="{D6E05BFC-8E62-4667-B954-978FCCDDE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73" y="1250526"/>
            <a:ext cx="6399202" cy="3221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1" name="Resim 10">
            <a:extLst>
              <a:ext uri="{FF2B5EF4-FFF2-40B4-BE49-F238E27FC236}">
                <a16:creationId xmlns:a16="http://schemas.microsoft.com/office/drawing/2014/main" id="{6A6C20D2-99BC-4BA6-B3CF-672DDE23A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46" y="3554992"/>
            <a:ext cx="725253" cy="675964"/>
          </a:xfrm>
          <a:prstGeom prst="rect">
            <a:avLst/>
          </a:prstGeom>
        </p:spPr>
      </p:pic>
      <p:pic>
        <p:nvPicPr>
          <p:cNvPr id="12" name="Resim 11">
            <a:extLst>
              <a:ext uri="{FF2B5EF4-FFF2-40B4-BE49-F238E27FC236}">
                <a16:creationId xmlns:a16="http://schemas.microsoft.com/office/drawing/2014/main" id="{F437B8C2-1D32-49B6-8DDE-CF1195676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87" y="3554992"/>
            <a:ext cx="725253" cy="675964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C567F728-3D65-4B38-86F4-C144F4981B16}"/>
              </a:ext>
            </a:extLst>
          </p:cNvPr>
          <p:cNvSpPr txBox="1"/>
          <p:nvPr/>
        </p:nvSpPr>
        <p:spPr>
          <a:xfrm>
            <a:off x="539287" y="4238914"/>
            <a:ext cx="6671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Camera1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14" name="Metin kutusu 13">
            <a:extLst>
              <a:ext uri="{FF2B5EF4-FFF2-40B4-BE49-F238E27FC236}">
                <a16:creationId xmlns:a16="http://schemas.microsoft.com/office/drawing/2014/main" id="{1C03FD3E-ABE7-4994-BF2D-EBF772A2AA1A}"/>
              </a:ext>
            </a:extLst>
          </p:cNvPr>
          <p:cNvSpPr txBox="1"/>
          <p:nvPr/>
        </p:nvSpPr>
        <p:spPr>
          <a:xfrm>
            <a:off x="1239348" y="4238914"/>
            <a:ext cx="6928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Camera2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15" name="Metin kutusu 14">
            <a:extLst>
              <a:ext uri="{FF2B5EF4-FFF2-40B4-BE49-F238E27FC236}">
                <a16:creationId xmlns:a16="http://schemas.microsoft.com/office/drawing/2014/main" id="{4C0617D4-8687-4B9F-BDBA-907094F5047D}"/>
              </a:ext>
            </a:extLst>
          </p:cNvPr>
          <p:cNvSpPr txBox="1"/>
          <p:nvPr/>
        </p:nvSpPr>
        <p:spPr>
          <a:xfrm>
            <a:off x="1937707" y="4230956"/>
            <a:ext cx="6896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Camera3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cxnSp>
        <p:nvCxnSpPr>
          <p:cNvPr id="20" name="Bağlayıcı: Dirsek 19">
            <a:extLst>
              <a:ext uri="{FF2B5EF4-FFF2-40B4-BE49-F238E27FC236}">
                <a16:creationId xmlns:a16="http://schemas.microsoft.com/office/drawing/2014/main" id="{061F8793-EB15-463C-95A8-FC69602FB3B5}"/>
              </a:ext>
            </a:extLst>
          </p:cNvPr>
          <p:cNvCxnSpPr>
            <a:cxnSpLocks/>
            <a:stCxn id="12" idx="0"/>
          </p:cNvCxnSpPr>
          <p:nvPr/>
        </p:nvCxnSpPr>
        <p:spPr>
          <a:xfrm rot="5400000" flipH="1" flipV="1">
            <a:off x="1429190" y="2654808"/>
            <a:ext cx="372908" cy="142746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Bağlayıcı: Dirsek 22">
            <a:extLst>
              <a:ext uri="{FF2B5EF4-FFF2-40B4-BE49-F238E27FC236}">
                <a16:creationId xmlns:a16="http://schemas.microsoft.com/office/drawing/2014/main" id="{39ADD4D4-AE01-4E8D-930B-040A27912F6B}"/>
              </a:ext>
            </a:extLst>
          </p:cNvPr>
          <p:cNvCxnSpPr>
            <a:cxnSpLocks/>
          </p:cNvCxnSpPr>
          <p:nvPr/>
        </p:nvCxnSpPr>
        <p:spPr>
          <a:xfrm flipV="1">
            <a:off x="1598125" y="3182084"/>
            <a:ext cx="667626" cy="364949"/>
          </a:xfrm>
          <a:prstGeom prst="bentConnector3">
            <a:avLst>
              <a:gd name="adj1" fmla="val -136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4BF20410-D1E4-45BB-AE33-A3FF8F13597D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Training : Image </a:t>
            </a:r>
            <a:r>
              <a:rPr lang="tr-TR" sz="2800" b="1" dirty="0" err="1">
                <a:latin typeface="Livvic" panose="020B0604020202020204" charset="-94"/>
              </a:rPr>
              <a:t>Recognition</a:t>
            </a:r>
            <a:r>
              <a:rPr lang="tr-TR" sz="2800" b="1" dirty="0">
                <a:latin typeface="Livvic" panose="020B0604020202020204" charset="-94"/>
              </a:rPr>
              <a:t> Model</a:t>
            </a:r>
            <a:endParaRPr lang="en-US" sz="2800" b="1" dirty="0">
              <a:latin typeface="Livvic" panose="020B0604020202020204" charset="-94"/>
            </a:endParaRPr>
          </a:p>
        </p:txBody>
      </p:sp>
    </p:spTree>
    <p:extLst>
      <p:ext uri="{BB962C8B-B14F-4D97-AF65-F5344CB8AC3E}">
        <p14:creationId xmlns:p14="http://schemas.microsoft.com/office/powerpoint/2010/main" val="26871831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Metin kutusu 26">
            <a:extLst>
              <a:ext uri="{FF2B5EF4-FFF2-40B4-BE49-F238E27FC236}">
                <a16:creationId xmlns:a16="http://schemas.microsoft.com/office/drawing/2014/main" id="{4BF20410-D1E4-45BB-AE33-A3FF8F13597D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>
                <a:latin typeface="Livvic" panose="020B0604020202020204" charset="-94"/>
              </a:rPr>
              <a:t>Inference</a:t>
            </a:r>
            <a:r>
              <a:rPr lang="tr-TR" sz="2800" b="1" dirty="0">
                <a:latin typeface="Livvic" panose="020B0604020202020204" charset="-94"/>
              </a:rPr>
              <a:t> : Image </a:t>
            </a:r>
            <a:r>
              <a:rPr lang="tr-TR" sz="2800" b="1" dirty="0" err="1">
                <a:latin typeface="Livvic" panose="020B0604020202020204" charset="-94"/>
              </a:rPr>
              <a:t>Recognition</a:t>
            </a:r>
            <a:r>
              <a:rPr lang="tr-TR" sz="2800" b="1" dirty="0">
                <a:latin typeface="Livvic" panose="020B0604020202020204" charset="-94"/>
              </a:rPr>
              <a:t> Model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3" name="Dikdörtgen 2">
            <a:extLst>
              <a:ext uri="{FF2B5EF4-FFF2-40B4-BE49-F238E27FC236}">
                <a16:creationId xmlns:a16="http://schemas.microsoft.com/office/drawing/2014/main" id="{5B521B19-24EE-468B-8636-704CEE666D51}"/>
              </a:ext>
            </a:extLst>
          </p:cNvPr>
          <p:cNvSpPr/>
          <p:nvPr/>
        </p:nvSpPr>
        <p:spPr>
          <a:xfrm>
            <a:off x="1596838" y="2272331"/>
            <a:ext cx="1553135" cy="523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pic>
        <p:nvPicPr>
          <p:cNvPr id="4" name="Resim 3">
            <a:extLst>
              <a:ext uri="{FF2B5EF4-FFF2-40B4-BE49-F238E27FC236}">
                <a16:creationId xmlns:a16="http://schemas.microsoft.com/office/drawing/2014/main" id="{6DF760B0-E5A9-487E-8808-D2E813F31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12" y="3219866"/>
            <a:ext cx="1882588" cy="834480"/>
          </a:xfrm>
          <a:prstGeom prst="rect">
            <a:avLst/>
          </a:prstGeom>
        </p:spPr>
      </p:pic>
      <p:cxnSp>
        <p:nvCxnSpPr>
          <p:cNvPr id="17" name="Düz Bağlayıcı 16">
            <a:extLst>
              <a:ext uri="{FF2B5EF4-FFF2-40B4-BE49-F238E27FC236}">
                <a16:creationId xmlns:a16="http://schemas.microsoft.com/office/drawing/2014/main" id="{899CFA2F-40DD-49FE-8B72-C3CCD156CAF1}"/>
              </a:ext>
            </a:extLst>
          </p:cNvPr>
          <p:cNvCxnSpPr>
            <a:cxnSpLocks/>
            <a:stCxn id="4" idx="0"/>
            <a:endCxn id="3" idx="2"/>
          </p:cNvCxnSpPr>
          <p:nvPr/>
        </p:nvCxnSpPr>
        <p:spPr>
          <a:xfrm flipV="1">
            <a:off x="2373406" y="2795551"/>
            <a:ext cx="0" cy="42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Düz Bağlayıcı 27">
            <a:extLst>
              <a:ext uri="{FF2B5EF4-FFF2-40B4-BE49-F238E27FC236}">
                <a16:creationId xmlns:a16="http://schemas.microsoft.com/office/drawing/2014/main" id="{C9216448-C581-4FD6-BCB4-A4C55B63D94D}"/>
              </a:ext>
            </a:extLst>
          </p:cNvPr>
          <p:cNvCxnSpPr>
            <a:cxnSpLocks/>
          </p:cNvCxnSpPr>
          <p:nvPr/>
        </p:nvCxnSpPr>
        <p:spPr>
          <a:xfrm flipV="1">
            <a:off x="2978243" y="2795551"/>
            <a:ext cx="0" cy="4571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Düz Bağlayıcı 29">
            <a:extLst>
              <a:ext uri="{FF2B5EF4-FFF2-40B4-BE49-F238E27FC236}">
                <a16:creationId xmlns:a16="http://schemas.microsoft.com/office/drawing/2014/main" id="{D5E8D1A1-836F-4A0E-88A8-36A6EA036146}"/>
              </a:ext>
            </a:extLst>
          </p:cNvPr>
          <p:cNvCxnSpPr>
            <a:cxnSpLocks/>
          </p:cNvCxnSpPr>
          <p:nvPr/>
        </p:nvCxnSpPr>
        <p:spPr>
          <a:xfrm flipV="1">
            <a:off x="2375646" y="2861308"/>
            <a:ext cx="0" cy="42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Düz Bağlayıcı 30">
            <a:extLst>
              <a:ext uri="{FF2B5EF4-FFF2-40B4-BE49-F238E27FC236}">
                <a16:creationId xmlns:a16="http://schemas.microsoft.com/office/drawing/2014/main" id="{ED22D3C3-2539-4326-8AF6-F3F154C21D68}"/>
              </a:ext>
            </a:extLst>
          </p:cNvPr>
          <p:cNvCxnSpPr>
            <a:cxnSpLocks/>
          </p:cNvCxnSpPr>
          <p:nvPr/>
        </p:nvCxnSpPr>
        <p:spPr>
          <a:xfrm flipV="1">
            <a:off x="1803447" y="2811991"/>
            <a:ext cx="0" cy="473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Düz Ok Bağlayıcısı 36">
            <a:extLst>
              <a:ext uri="{FF2B5EF4-FFF2-40B4-BE49-F238E27FC236}">
                <a16:creationId xmlns:a16="http://schemas.microsoft.com/office/drawing/2014/main" id="{B1F6B93E-DC87-43E7-94FB-424B5DD955AA}"/>
              </a:ext>
            </a:extLst>
          </p:cNvPr>
          <p:cNvCxnSpPr>
            <a:cxnSpLocks/>
          </p:cNvCxnSpPr>
          <p:nvPr/>
        </p:nvCxnSpPr>
        <p:spPr>
          <a:xfrm>
            <a:off x="3149973" y="2286059"/>
            <a:ext cx="602596" cy="1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Düz Ok Bağlayıcısı 38">
            <a:extLst>
              <a:ext uri="{FF2B5EF4-FFF2-40B4-BE49-F238E27FC236}">
                <a16:creationId xmlns:a16="http://schemas.microsoft.com/office/drawing/2014/main" id="{EAA728C9-0388-4F6E-AA88-513B75FB3687}"/>
              </a:ext>
            </a:extLst>
          </p:cNvPr>
          <p:cNvCxnSpPr>
            <a:cxnSpLocks/>
          </p:cNvCxnSpPr>
          <p:nvPr/>
        </p:nvCxnSpPr>
        <p:spPr>
          <a:xfrm>
            <a:off x="3149973" y="2533941"/>
            <a:ext cx="602596" cy="1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Düz Ok Bağlayıcısı 39">
            <a:extLst>
              <a:ext uri="{FF2B5EF4-FFF2-40B4-BE49-F238E27FC236}">
                <a16:creationId xmlns:a16="http://schemas.microsoft.com/office/drawing/2014/main" id="{0246678C-89E4-46CF-8B70-97FAC18741E5}"/>
              </a:ext>
            </a:extLst>
          </p:cNvPr>
          <p:cNvCxnSpPr>
            <a:cxnSpLocks/>
          </p:cNvCxnSpPr>
          <p:nvPr/>
        </p:nvCxnSpPr>
        <p:spPr>
          <a:xfrm>
            <a:off x="3149973" y="2781823"/>
            <a:ext cx="602596" cy="13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Metin kutusu 40">
            <a:extLst>
              <a:ext uri="{FF2B5EF4-FFF2-40B4-BE49-F238E27FC236}">
                <a16:creationId xmlns:a16="http://schemas.microsoft.com/office/drawing/2014/main" id="{8013890D-709A-4E77-9EDD-17AB208300DB}"/>
              </a:ext>
            </a:extLst>
          </p:cNvPr>
          <p:cNvSpPr txBox="1"/>
          <p:nvPr/>
        </p:nvSpPr>
        <p:spPr>
          <a:xfrm>
            <a:off x="3752569" y="2145898"/>
            <a:ext cx="11913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err="1">
                <a:latin typeface="Catamaran" panose="020B0604020202020204" charset="-94"/>
                <a:cs typeface="Catamaran" panose="020B0604020202020204" charset="-94"/>
              </a:rPr>
              <a:t>Predicted</a:t>
            </a:r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 Action 1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42" name="Metin kutusu 41">
            <a:extLst>
              <a:ext uri="{FF2B5EF4-FFF2-40B4-BE49-F238E27FC236}">
                <a16:creationId xmlns:a16="http://schemas.microsoft.com/office/drawing/2014/main" id="{415F323C-C5FE-43B3-8987-86E18E1FD8C3}"/>
              </a:ext>
            </a:extLst>
          </p:cNvPr>
          <p:cNvSpPr txBox="1"/>
          <p:nvPr/>
        </p:nvSpPr>
        <p:spPr>
          <a:xfrm>
            <a:off x="3752569" y="2393780"/>
            <a:ext cx="1217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err="1">
                <a:latin typeface="Catamaran" panose="020B0604020202020204" charset="-94"/>
                <a:cs typeface="Catamaran" panose="020B0604020202020204" charset="-94"/>
              </a:rPr>
              <a:t>Predicted</a:t>
            </a:r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 Action 2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43" name="Metin kutusu 42">
            <a:extLst>
              <a:ext uri="{FF2B5EF4-FFF2-40B4-BE49-F238E27FC236}">
                <a16:creationId xmlns:a16="http://schemas.microsoft.com/office/drawing/2014/main" id="{6C7F2DF2-FB30-451E-ABB6-FD094B2D009C}"/>
              </a:ext>
            </a:extLst>
          </p:cNvPr>
          <p:cNvSpPr txBox="1"/>
          <p:nvPr/>
        </p:nvSpPr>
        <p:spPr>
          <a:xfrm>
            <a:off x="3752569" y="2627934"/>
            <a:ext cx="1213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err="1">
                <a:latin typeface="Catamaran" panose="020B0604020202020204" charset="-94"/>
                <a:cs typeface="Catamaran" panose="020B0604020202020204" charset="-94"/>
              </a:rPr>
              <a:t>Predicted</a:t>
            </a:r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 Action 3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44" name="Dikdörtgen 43">
            <a:extLst>
              <a:ext uri="{FF2B5EF4-FFF2-40B4-BE49-F238E27FC236}">
                <a16:creationId xmlns:a16="http://schemas.microsoft.com/office/drawing/2014/main" id="{15981A17-BB47-442F-A5AC-A6ABC135CD2E}"/>
              </a:ext>
            </a:extLst>
          </p:cNvPr>
          <p:cNvSpPr/>
          <p:nvPr/>
        </p:nvSpPr>
        <p:spPr>
          <a:xfrm>
            <a:off x="5150223" y="2299788"/>
            <a:ext cx="1008530" cy="482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Majority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Voting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45" name="Metin kutusu 44">
            <a:extLst>
              <a:ext uri="{FF2B5EF4-FFF2-40B4-BE49-F238E27FC236}">
                <a16:creationId xmlns:a16="http://schemas.microsoft.com/office/drawing/2014/main" id="{76CA3538-AA69-4445-86C6-770D3368CF2B}"/>
              </a:ext>
            </a:extLst>
          </p:cNvPr>
          <p:cNvSpPr txBox="1"/>
          <p:nvPr/>
        </p:nvSpPr>
        <p:spPr>
          <a:xfrm>
            <a:off x="6989156" y="2440945"/>
            <a:ext cx="11160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1100" dirty="0" err="1">
                <a:latin typeface="Catamaran" panose="020B0604020202020204" charset="-94"/>
                <a:cs typeface="Catamaran" panose="020B0604020202020204" charset="-94"/>
              </a:rPr>
              <a:t>Predicted</a:t>
            </a:r>
            <a:r>
              <a:rPr lang="tr-TR" sz="1100" dirty="0">
                <a:latin typeface="Catamaran" panose="020B0604020202020204" charset="-94"/>
                <a:cs typeface="Catamaran" panose="020B0604020202020204" charset="-94"/>
              </a:rPr>
              <a:t> Action</a:t>
            </a:r>
            <a:endParaRPr lang="en-US" sz="1100" dirty="0">
              <a:latin typeface="Catamaran" panose="020B0604020202020204" charset="-94"/>
              <a:cs typeface="Catamaran" panose="020B0604020202020204" charset="-94"/>
            </a:endParaRPr>
          </a:p>
        </p:txBody>
      </p:sp>
      <p:cxnSp>
        <p:nvCxnSpPr>
          <p:cNvPr id="47" name="Düz Bağlayıcı 46">
            <a:extLst>
              <a:ext uri="{FF2B5EF4-FFF2-40B4-BE49-F238E27FC236}">
                <a16:creationId xmlns:a16="http://schemas.microsoft.com/office/drawing/2014/main" id="{8AD67B2C-74D1-4CD7-BB8E-411881E076B2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4943921" y="2276703"/>
            <a:ext cx="206302" cy="1308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Düz Bağlayıcı 49">
            <a:extLst>
              <a:ext uri="{FF2B5EF4-FFF2-40B4-BE49-F238E27FC236}">
                <a16:creationId xmlns:a16="http://schemas.microsoft.com/office/drawing/2014/main" id="{9A6C6FF1-B1F3-4473-B8D0-4A7856F76E93}"/>
              </a:ext>
            </a:extLst>
          </p:cNvPr>
          <p:cNvCxnSpPr>
            <a:cxnSpLocks/>
            <a:stCxn id="42" idx="3"/>
            <a:endCxn id="44" idx="1"/>
          </p:cNvCxnSpPr>
          <p:nvPr/>
        </p:nvCxnSpPr>
        <p:spPr>
          <a:xfrm>
            <a:off x="4969569" y="2524585"/>
            <a:ext cx="180654" cy="162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Düz Bağlayıcı 52">
            <a:extLst>
              <a:ext uri="{FF2B5EF4-FFF2-40B4-BE49-F238E27FC236}">
                <a16:creationId xmlns:a16="http://schemas.microsoft.com/office/drawing/2014/main" id="{E280143E-93AF-426B-BF69-8DD6F0062754}"/>
              </a:ext>
            </a:extLst>
          </p:cNvPr>
          <p:cNvCxnSpPr>
            <a:cxnSpLocks/>
            <a:stCxn id="43" idx="3"/>
          </p:cNvCxnSpPr>
          <p:nvPr/>
        </p:nvCxnSpPr>
        <p:spPr>
          <a:xfrm flipV="1">
            <a:off x="4966363" y="2653855"/>
            <a:ext cx="206302" cy="104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Düz Ok Bağlayıcısı 62">
            <a:extLst>
              <a:ext uri="{FF2B5EF4-FFF2-40B4-BE49-F238E27FC236}">
                <a16:creationId xmlns:a16="http://schemas.microsoft.com/office/drawing/2014/main" id="{0FB48FC1-A7CF-467B-9737-E9E9465C5E90}"/>
              </a:ext>
            </a:extLst>
          </p:cNvPr>
          <p:cNvCxnSpPr>
            <a:cxnSpLocks/>
            <a:stCxn id="44" idx="3"/>
          </p:cNvCxnSpPr>
          <p:nvPr/>
        </p:nvCxnSpPr>
        <p:spPr>
          <a:xfrm>
            <a:off x="6158753" y="2540806"/>
            <a:ext cx="732865" cy="68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3941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1689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instrument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comparison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reactive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F511775-CBD7-404F-9A84-B8C651EC2966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Value </a:t>
            </a:r>
            <a:r>
              <a:rPr lang="tr-TR" sz="2800" b="1" dirty="0" err="1">
                <a:latin typeface="Livvic" panose="020B0604020202020204" charset="-94"/>
              </a:rPr>
              <a:t>Proposition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pic>
        <p:nvPicPr>
          <p:cNvPr id="12" name="Resim 11">
            <a:extLst>
              <a:ext uri="{FF2B5EF4-FFF2-40B4-BE49-F238E27FC236}">
                <a16:creationId xmlns:a16="http://schemas.microsoft.com/office/drawing/2014/main" id="{E46590A1-24DD-4FC2-A3EC-511ECCED4E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9202" y="2308419"/>
            <a:ext cx="4230548" cy="2117531"/>
          </a:xfrm>
          <a:prstGeom prst="rect">
            <a:avLst/>
          </a:prstGeom>
        </p:spPr>
      </p:pic>
      <p:sp>
        <p:nvSpPr>
          <p:cNvPr id="13" name="Metin kutusu 12">
            <a:extLst>
              <a:ext uri="{FF2B5EF4-FFF2-40B4-BE49-F238E27FC236}">
                <a16:creationId xmlns:a16="http://schemas.microsoft.com/office/drawing/2014/main" id="{A9EA789C-65F7-4676-98E0-2B8129049633}"/>
              </a:ext>
            </a:extLst>
          </p:cNvPr>
          <p:cNvSpPr txBox="1"/>
          <p:nvPr/>
        </p:nvSpPr>
        <p:spPr>
          <a:xfrm>
            <a:off x="3781462" y="4420056"/>
            <a:ext cx="6222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sz="800" dirty="0">
                <a:latin typeface="Catamaran" panose="020B0604020202020204" charset="-94"/>
                <a:cs typeface="Catamaran" panose="020B0604020202020204" charset="-94"/>
              </a:rPr>
              <a:t>Source: [4]</a:t>
            </a:r>
          </a:p>
        </p:txBody>
      </p:sp>
    </p:spTree>
    <p:extLst>
      <p:ext uri="{BB962C8B-B14F-4D97-AF65-F5344CB8AC3E}">
        <p14:creationId xmlns:p14="http://schemas.microsoft.com/office/powerpoint/2010/main" val="23447895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PREDICTIVE MAINTENANCE</a:t>
            </a:r>
            <a:endParaRPr dirty="0"/>
          </a:p>
        </p:txBody>
      </p:sp>
      <p:sp>
        <p:nvSpPr>
          <p:cNvPr id="173" name="Google Shape;173;p28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8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8"/>
          <p:cNvSpPr/>
          <p:nvPr/>
        </p:nvSpPr>
        <p:spPr>
          <a:xfrm>
            <a:off x="0" y="2632200"/>
            <a:ext cx="3607500" cy="251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8"/>
          <p:cNvSpPr/>
          <p:nvPr/>
        </p:nvSpPr>
        <p:spPr>
          <a:xfrm>
            <a:off x="3607473" y="2632200"/>
            <a:ext cx="3607500" cy="251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8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Using </a:t>
            </a:r>
            <a:r>
              <a:rPr lang="tr-TR" dirty="0" err="1"/>
              <a:t>predictive</a:t>
            </a:r>
            <a:r>
              <a:rPr lang="tr-TR" dirty="0"/>
              <a:t> </a:t>
            </a:r>
            <a:r>
              <a:rPr lang="tr-TR" dirty="0" err="1"/>
              <a:t>maintenance</a:t>
            </a:r>
            <a:r>
              <a:rPr lang="tr-TR" dirty="0"/>
              <a:t> </a:t>
            </a:r>
            <a:r>
              <a:rPr lang="tr-TR" dirty="0" err="1"/>
              <a:t>reduces</a:t>
            </a:r>
            <a:r>
              <a:rPr lang="tr-TR" dirty="0"/>
              <a:t> </a:t>
            </a:r>
            <a:r>
              <a:rPr lang="tr-TR" dirty="0" err="1"/>
              <a:t>downtimes</a:t>
            </a:r>
            <a:r>
              <a:rPr lang="tr-TR" dirty="0"/>
              <a:t> in 24/7 </a:t>
            </a:r>
            <a:r>
              <a:rPr lang="tr-TR" dirty="0" err="1"/>
              <a:t>operation</a:t>
            </a:r>
            <a:endParaRPr dirty="0"/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1"/>
                </a:solidFill>
              </a:rPr>
              <a:t>If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the</a:t>
            </a:r>
            <a:r>
              <a:rPr lang="tr-TR" dirty="0">
                <a:solidFill>
                  <a:schemeClr val="lt1"/>
                </a:solidFill>
              </a:rPr>
              <a:t> model </a:t>
            </a:r>
            <a:r>
              <a:rPr lang="tr-TR" dirty="0" err="1">
                <a:solidFill>
                  <a:schemeClr val="lt1"/>
                </a:solidFill>
              </a:rPr>
              <a:t>classifies</a:t>
            </a:r>
            <a:r>
              <a:rPr lang="tr-TR" dirty="0">
                <a:solidFill>
                  <a:schemeClr val="lt1"/>
                </a:solidFill>
              </a:rPr>
              <a:t> a </a:t>
            </a:r>
            <a:r>
              <a:rPr lang="tr-TR" dirty="0" err="1">
                <a:solidFill>
                  <a:schemeClr val="lt1"/>
                </a:solidFill>
              </a:rPr>
              <a:t>machine</a:t>
            </a:r>
            <a:r>
              <a:rPr lang="tr-TR" dirty="0">
                <a:solidFill>
                  <a:schemeClr val="lt1"/>
                </a:solidFill>
              </a:rPr>
              <a:t> as «</a:t>
            </a:r>
            <a:r>
              <a:rPr lang="tr-TR" dirty="0" err="1">
                <a:solidFill>
                  <a:schemeClr val="lt1"/>
                </a:solidFill>
              </a:rPr>
              <a:t>needs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repair</a:t>
            </a:r>
            <a:r>
              <a:rPr lang="tr-TR" dirty="0">
                <a:solidFill>
                  <a:schemeClr val="lt1"/>
                </a:solidFill>
              </a:rPr>
              <a:t>» </a:t>
            </a:r>
            <a:r>
              <a:rPr lang="tr-TR" dirty="0" err="1">
                <a:solidFill>
                  <a:schemeClr val="lt1"/>
                </a:solidFill>
              </a:rPr>
              <a:t>with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respect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to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established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hypothesis</a:t>
            </a:r>
            <a:r>
              <a:rPr lang="tr-TR" dirty="0">
                <a:solidFill>
                  <a:schemeClr val="lt1"/>
                </a:solidFill>
              </a:rPr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1"/>
                </a:solidFill>
              </a:rPr>
              <a:t>proactive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actions</a:t>
            </a:r>
            <a:r>
              <a:rPr lang="tr-TR" dirty="0">
                <a:solidFill>
                  <a:schemeClr val="lt1"/>
                </a:solidFill>
              </a:rPr>
              <a:t> can be </a:t>
            </a:r>
            <a:r>
              <a:rPr lang="tr-TR" dirty="0" err="1">
                <a:solidFill>
                  <a:schemeClr val="lt1"/>
                </a:solidFill>
              </a:rPr>
              <a:t>taken</a:t>
            </a:r>
            <a:r>
              <a:rPr lang="tr-TR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79" name="Google Shape;179;p28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lt1"/>
                </a:solidFill>
              </a:rPr>
              <a:t>Since </a:t>
            </a:r>
            <a:r>
              <a:rPr lang="tr-TR" dirty="0" err="1">
                <a:solidFill>
                  <a:schemeClr val="lt1"/>
                </a:solidFill>
              </a:rPr>
              <a:t>overall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objective</a:t>
            </a:r>
            <a:r>
              <a:rPr lang="tr-TR" dirty="0">
                <a:solidFill>
                  <a:schemeClr val="lt1"/>
                </a:solidFill>
              </a:rPr>
              <a:t> is </a:t>
            </a:r>
            <a:r>
              <a:rPr lang="tr-TR" dirty="0" err="1">
                <a:solidFill>
                  <a:schemeClr val="lt1"/>
                </a:solidFill>
              </a:rPr>
              <a:t>less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human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intervention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and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successful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operation</a:t>
            </a:r>
            <a:r>
              <a:rPr lang="tr-TR" dirty="0">
                <a:solidFill>
                  <a:schemeClr val="lt1"/>
                </a:solidFill>
              </a:rPr>
              <a:t> at </a:t>
            </a:r>
            <a:r>
              <a:rPr lang="tr-TR" dirty="0" err="1">
                <a:solidFill>
                  <a:schemeClr val="lt1"/>
                </a:solidFill>
              </a:rPr>
              <a:t>day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and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night</a:t>
            </a:r>
            <a:r>
              <a:rPr lang="tr-TR" dirty="0">
                <a:solidFill>
                  <a:schemeClr val="lt1"/>
                </a:solidFill>
              </a:rPr>
              <a:t>, </a:t>
            </a:r>
            <a:r>
              <a:rPr lang="tr-TR" dirty="0" err="1">
                <a:solidFill>
                  <a:schemeClr val="lt1"/>
                </a:solidFill>
              </a:rPr>
              <a:t>predictive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maintenance</a:t>
            </a:r>
            <a:r>
              <a:rPr lang="tr-TR" dirty="0">
                <a:solidFill>
                  <a:schemeClr val="lt1"/>
                </a:solidFill>
              </a:rPr>
              <a:t> is an </a:t>
            </a:r>
            <a:r>
              <a:rPr lang="tr-TR" dirty="0" err="1">
                <a:solidFill>
                  <a:schemeClr val="lt1"/>
                </a:solidFill>
              </a:rPr>
              <a:t>efficient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method</a:t>
            </a:r>
            <a:r>
              <a:rPr lang="tr-TR" dirty="0">
                <a:solidFill>
                  <a:schemeClr val="lt1"/>
                </a:solidFill>
              </a:rPr>
              <a:t>.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lt1"/>
                </a:solidFill>
              </a:rPr>
              <a:t>Schedule </a:t>
            </a:r>
            <a:r>
              <a:rPr lang="tr-TR" dirty="0" err="1">
                <a:solidFill>
                  <a:schemeClr val="lt1"/>
                </a:solidFill>
              </a:rPr>
              <a:t>Repair</a:t>
            </a:r>
            <a:r>
              <a:rPr lang="tr-TR" dirty="0">
                <a:solidFill>
                  <a:schemeClr val="lt1"/>
                </a:solidFill>
              </a:rPr>
              <a:t>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1" name="Google Shape;181;p28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97559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>
                <a:solidFill>
                  <a:schemeClr val="lt1"/>
                </a:solidFill>
              </a:rPr>
              <a:t>24/7 </a:t>
            </a:r>
            <a:r>
              <a:rPr lang="tr-TR" dirty="0" err="1">
                <a:solidFill>
                  <a:schemeClr val="lt1"/>
                </a:solidFill>
              </a:rPr>
              <a:t>Successful</a:t>
            </a:r>
            <a:r>
              <a:rPr lang="tr-TR" dirty="0">
                <a:solidFill>
                  <a:schemeClr val="lt1"/>
                </a:solidFill>
              </a:rPr>
              <a:t> </a:t>
            </a:r>
            <a:br>
              <a:rPr lang="tr-TR" dirty="0">
                <a:solidFill>
                  <a:schemeClr val="lt1"/>
                </a:solidFill>
              </a:rPr>
            </a:br>
            <a:r>
              <a:rPr lang="tr-TR" dirty="0" err="1">
                <a:solidFill>
                  <a:schemeClr val="lt1"/>
                </a:solidFill>
              </a:rPr>
              <a:t>Operation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82" name="Google Shape;182;p28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Reduce</a:t>
            </a:r>
            <a:r>
              <a:rPr lang="tr-TR" dirty="0"/>
              <a:t> </a:t>
            </a:r>
            <a:r>
              <a:rPr lang="tr-TR" dirty="0" err="1"/>
              <a:t>Downtime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83" name="Google Shape;183;p28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Less</a:t>
            </a:r>
            <a:r>
              <a:rPr lang="tr-TR" dirty="0"/>
              <a:t> Human </a:t>
            </a:r>
            <a:r>
              <a:rPr lang="tr-TR" dirty="0" err="1"/>
              <a:t>Supervision</a:t>
            </a:r>
            <a:endParaRPr dirty="0"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Unnecessary</a:t>
            </a:r>
            <a:r>
              <a:rPr lang="tr-TR" dirty="0"/>
              <a:t> </a:t>
            </a:r>
            <a:r>
              <a:rPr lang="tr-TR" dirty="0" err="1"/>
              <a:t>replacement</a:t>
            </a:r>
            <a:r>
              <a:rPr lang="tr-TR" dirty="0"/>
              <a:t> </a:t>
            </a:r>
            <a:r>
              <a:rPr lang="tr-TR" dirty="0" err="1"/>
              <a:t>or</a:t>
            </a:r>
            <a:r>
              <a:rPr lang="tr-TR" dirty="0"/>
              <a:t> </a:t>
            </a:r>
            <a:r>
              <a:rPr lang="tr-TR" dirty="0" err="1"/>
              <a:t>repair</a:t>
            </a:r>
            <a:r>
              <a:rPr lang="tr-TR" dirty="0"/>
              <a:t> of </a:t>
            </a:r>
            <a:r>
              <a:rPr lang="tr-TR" dirty="0" err="1"/>
              <a:t>any</a:t>
            </a:r>
            <a:r>
              <a:rPr lang="tr-TR" dirty="0"/>
              <a:t> </a:t>
            </a:r>
            <a:r>
              <a:rPr lang="tr-TR" dirty="0" err="1"/>
              <a:t>instrument</a:t>
            </a:r>
            <a:r>
              <a:rPr lang="tr-TR" dirty="0"/>
              <a:t> can be </a:t>
            </a:r>
            <a:r>
              <a:rPr lang="tr-TR" dirty="0" err="1"/>
              <a:t>reduced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</a:t>
            </a:r>
            <a:r>
              <a:rPr lang="tr-TR" dirty="0" err="1"/>
              <a:t>less</a:t>
            </a:r>
            <a:r>
              <a:rPr lang="tr-TR" dirty="0"/>
              <a:t> </a:t>
            </a:r>
            <a:r>
              <a:rPr lang="tr-TR" dirty="0" err="1"/>
              <a:t>action</a:t>
            </a:r>
            <a:r>
              <a:rPr lang="tr-TR" dirty="0"/>
              <a:t> </a:t>
            </a:r>
            <a:r>
              <a:rPr lang="tr-TR" dirty="0" err="1"/>
              <a:t>will</a:t>
            </a:r>
            <a:r>
              <a:rPr lang="tr-TR" dirty="0"/>
              <a:t> be </a:t>
            </a:r>
            <a:r>
              <a:rPr lang="tr-TR" dirty="0" err="1"/>
              <a:t>taken</a:t>
            </a:r>
            <a:r>
              <a:rPr lang="tr-TR" dirty="0"/>
              <a:t>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using</a:t>
            </a:r>
            <a:r>
              <a:rPr lang="tr-TR" dirty="0"/>
              <a:t> data-</a:t>
            </a:r>
            <a:r>
              <a:rPr lang="tr-TR" dirty="0" err="1"/>
              <a:t>driven</a:t>
            </a:r>
            <a:r>
              <a:rPr lang="tr-TR" dirty="0"/>
              <a:t> </a:t>
            </a:r>
            <a:r>
              <a:rPr lang="tr-TR" dirty="0" err="1"/>
              <a:t>predictive</a:t>
            </a:r>
            <a:r>
              <a:rPr lang="tr-TR" dirty="0"/>
              <a:t> </a:t>
            </a:r>
            <a:r>
              <a:rPr lang="tr-TR" dirty="0" err="1"/>
              <a:t>maintenance</a:t>
            </a:r>
            <a:r>
              <a:rPr lang="tr-T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6439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1449" r="3605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lt1"/>
                </a:solidFill>
              </a:rPr>
              <a:t>Challenge 3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AI be used to improve quality and efficiency of the robot system?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4739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AI &amp; </a:t>
            </a:r>
            <a:r>
              <a:rPr lang="tr-TR" sz="2800" b="1" dirty="0" err="1">
                <a:latin typeface="Livvic" panose="020B0604020202020204" charset="-94"/>
              </a:rPr>
              <a:t>Robotics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80159" y="1578168"/>
            <a:ext cx="96583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AI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is a general term that implies the use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o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 replicate intelligent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human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behavior.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scope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pivot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park’s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case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specialized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AI as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starting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point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1027786" y="2233164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Specialized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AI 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case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term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 robot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perform only special tasks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centrifuge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removal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transfering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compound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plate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1027786" y="2888160"/>
            <a:ext cx="69024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Since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steps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already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automated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specialized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AI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step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that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human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supervision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replicated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1027786" y="3531760"/>
            <a:ext cx="69532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24/7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working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maximize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operational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proactively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utilizing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reliability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suspicious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recognition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4" name="Shape 2906">
            <a:extLst>
              <a:ext uri="{FF2B5EF4-FFF2-40B4-BE49-F238E27FC236}">
                <a16:creationId xmlns:a16="http://schemas.microsoft.com/office/drawing/2014/main" id="{9D8B3739-8C4B-4F2E-B42F-116AC023C46E}"/>
              </a:ext>
            </a:extLst>
          </p:cNvPr>
          <p:cNvSpPr/>
          <p:nvPr/>
        </p:nvSpPr>
        <p:spPr>
          <a:xfrm>
            <a:off x="766501" y="228629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5" name="Shape 2906">
            <a:extLst>
              <a:ext uri="{FF2B5EF4-FFF2-40B4-BE49-F238E27FC236}">
                <a16:creationId xmlns:a16="http://schemas.microsoft.com/office/drawing/2014/main" id="{ED37F9F3-7754-4D7D-ABFD-F0C1BEAA57A5}"/>
              </a:ext>
            </a:extLst>
          </p:cNvPr>
          <p:cNvSpPr/>
          <p:nvPr/>
        </p:nvSpPr>
        <p:spPr>
          <a:xfrm>
            <a:off x="779206" y="2943211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79207" y="3600128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12" name="Shape 2906">
            <a:extLst>
              <a:ext uri="{FF2B5EF4-FFF2-40B4-BE49-F238E27FC236}">
                <a16:creationId xmlns:a16="http://schemas.microsoft.com/office/drawing/2014/main" id="{F3D027AA-13A8-4F9D-9419-705F1477DA35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grpSp>
        <p:nvGrpSpPr>
          <p:cNvPr id="13" name="Google Shape;5659;p60">
            <a:extLst>
              <a:ext uri="{FF2B5EF4-FFF2-40B4-BE49-F238E27FC236}">
                <a16:creationId xmlns:a16="http://schemas.microsoft.com/office/drawing/2014/main" id="{9E0E37A5-9D4C-41FA-918F-6BFFAB44ADD5}"/>
              </a:ext>
            </a:extLst>
          </p:cNvPr>
          <p:cNvGrpSpPr/>
          <p:nvPr/>
        </p:nvGrpSpPr>
        <p:grpSpPr>
          <a:xfrm>
            <a:off x="4414024" y="4322053"/>
            <a:ext cx="315951" cy="523219"/>
            <a:chOff x="2691555" y="2884503"/>
            <a:chExt cx="215044" cy="348924"/>
          </a:xfrm>
        </p:grpSpPr>
        <p:sp>
          <p:nvSpPr>
            <p:cNvPr id="14" name="Google Shape;5660;p60">
              <a:extLst>
                <a:ext uri="{FF2B5EF4-FFF2-40B4-BE49-F238E27FC236}">
                  <a16:creationId xmlns:a16="http://schemas.microsoft.com/office/drawing/2014/main" id="{83A0F3FE-FA2F-44AD-BA41-9073EF1C6639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661;p60">
              <a:extLst>
                <a:ext uri="{FF2B5EF4-FFF2-40B4-BE49-F238E27FC236}">
                  <a16:creationId xmlns:a16="http://schemas.microsoft.com/office/drawing/2014/main" id="{4085C202-3F95-4CD0-B65B-898A1C6F8009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662;p60">
              <a:extLst>
                <a:ext uri="{FF2B5EF4-FFF2-40B4-BE49-F238E27FC236}">
                  <a16:creationId xmlns:a16="http://schemas.microsoft.com/office/drawing/2014/main" id="{CFBBD147-E404-4834-87FF-22CC0A9F9470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58033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AI &amp; </a:t>
            </a:r>
            <a:r>
              <a:rPr lang="tr-TR" sz="2800" b="1" dirty="0" err="1">
                <a:latin typeface="Livvic" panose="020B0604020202020204" charset="-94"/>
              </a:rPr>
              <a:t>Robotics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7742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well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visual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representations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AI &amp;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robotics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integrated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sense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mimics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human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behaviour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6" y="2208030"/>
            <a:ext cx="9207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r finding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damaged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samples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identification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errors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samples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near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future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098" y="2873401"/>
            <a:ext cx="76915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establishment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systems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driven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robotics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approaches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makes</a:t>
            </a:r>
            <a:endParaRPr lang="tr-TR" dirty="0">
              <a:latin typeface="Catamaran" panose="020B0604020202020204" charset="-94"/>
              <a:cs typeface="Catamaran" panose="020B0604020202020204" charset="-94"/>
            </a:endParaRPr>
          </a:p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gathering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crucial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building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AI-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assisted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automated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system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27096" y="3463340"/>
            <a:ext cx="76915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Since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heavily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depend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quality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step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labor-intensive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4" name="Shape 2906">
            <a:extLst>
              <a:ext uri="{FF2B5EF4-FFF2-40B4-BE49-F238E27FC236}">
                <a16:creationId xmlns:a16="http://schemas.microsoft.com/office/drawing/2014/main" id="{9D8B3739-8C4B-4F2E-B42F-116AC023C46E}"/>
              </a:ext>
            </a:extLst>
          </p:cNvPr>
          <p:cNvSpPr/>
          <p:nvPr/>
        </p:nvSpPr>
        <p:spPr>
          <a:xfrm>
            <a:off x="766497" y="228653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5" name="Shape 2906">
            <a:extLst>
              <a:ext uri="{FF2B5EF4-FFF2-40B4-BE49-F238E27FC236}">
                <a16:creationId xmlns:a16="http://schemas.microsoft.com/office/drawing/2014/main" id="{ED37F9F3-7754-4D7D-ABFD-F0C1BEAA57A5}"/>
              </a:ext>
            </a:extLst>
          </p:cNvPr>
          <p:cNvSpPr/>
          <p:nvPr/>
        </p:nvSpPr>
        <p:spPr>
          <a:xfrm>
            <a:off x="766497" y="2948172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66494" y="353811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b="1" dirty="0">
              <a:latin typeface="Catamaran" panose="020B0604020202020204" charset="-94"/>
              <a:cs typeface="Catamaran" panose="020B0604020202020204" charset="-94"/>
            </a:endParaRPr>
          </a:p>
        </p:txBody>
      </p:sp>
      <p:grpSp>
        <p:nvGrpSpPr>
          <p:cNvPr id="11" name="Google Shape;5659;p60">
            <a:extLst>
              <a:ext uri="{FF2B5EF4-FFF2-40B4-BE49-F238E27FC236}">
                <a16:creationId xmlns:a16="http://schemas.microsoft.com/office/drawing/2014/main" id="{4A8AC096-D1ED-4E19-9B02-AB6716697871}"/>
              </a:ext>
            </a:extLst>
          </p:cNvPr>
          <p:cNvGrpSpPr/>
          <p:nvPr/>
        </p:nvGrpSpPr>
        <p:grpSpPr>
          <a:xfrm>
            <a:off x="4414024" y="4322053"/>
            <a:ext cx="315951" cy="523219"/>
            <a:chOff x="2691555" y="2884503"/>
            <a:chExt cx="215044" cy="348924"/>
          </a:xfrm>
        </p:grpSpPr>
        <p:sp>
          <p:nvSpPr>
            <p:cNvPr id="12" name="Google Shape;5660;p60">
              <a:extLst>
                <a:ext uri="{FF2B5EF4-FFF2-40B4-BE49-F238E27FC236}">
                  <a16:creationId xmlns:a16="http://schemas.microsoft.com/office/drawing/2014/main" id="{1F0B40FE-CEDC-4FA1-9A48-B496E9B10840}"/>
                </a:ext>
              </a:extLst>
            </p:cNvPr>
            <p:cNvSpPr/>
            <p:nvPr/>
          </p:nvSpPr>
          <p:spPr>
            <a:xfrm>
              <a:off x="2691555" y="2884503"/>
              <a:ext cx="215044" cy="348924"/>
            </a:xfrm>
            <a:custGeom>
              <a:avLst/>
              <a:gdLst/>
              <a:ahLst/>
              <a:cxnLst/>
              <a:rect l="l" t="t" r="r" b="b"/>
              <a:pathLst>
                <a:path w="6788" h="11014" extrusionOk="0">
                  <a:moveTo>
                    <a:pt x="632" y="4941"/>
                  </a:moveTo>
                  <a:lnTo>
                    <a:pt x="632" y="5394"/>
                  </a:lnTo>
                  <a:lnTo>
                    <a:pt x="441" y="5394"/>
                  </a:lnTo>
                  <a:lnTo>
                    <a:pt x="632" y="4941"/>
                  </a:lnTo>
                  <a:close/>
                  <a:moveTo>
                    <a:pt x="3703" y="0"/>
                  </a:moveTo>
                  <a:cubicBezTo>
                    <a:pt x="2013" y="0"/>
                    <a:pt x="632" y="1346"/>
                    <a:pt x="632" y="2989"/>
                  </a:cubicBezTo>
                  <a:lnTo>
                    <a:pt x="632" y="4179"/>
                  </a:lnTo>
                  <a:lnTo>
                    <a:pt x="36" y="5489"/>
                  </a:lnTo>
                  <a:cubicBezTo>
                    <a:pt x="1" y="5537"/>
                    <a:pt x="13" y="5596"/>
                    <a:pt x="48" y="5644"/>
                  </a:cubicBezTo>
                  <a:cubicBezTo>
                    <a:pt x="72" y="5692"/>
                    <a:pt x="120" y="5715"/>
                    <a:pt x="179" y="5715"/>
                  </a:cubicBezTo>
                  <a:lnTo>
                    <a:pt x="632" y="5715"/>
                  </a:lnTo>
                  <a:lnTo>
                    <a:pt x="632" y="6965"/>
                  </a:lnTo>
                  <a:cubicBezTo>
                    <a:pt x="632" y="7335"/>
                    <a:pt x="941" y="7656"/>
                    <a:pt x="1310" y="7656"/>
                  </a:cubicBezTo>
                  <a:lnTo>
                    <a:pt x="2156" y="7656"/>
                  </a:lnTo>
                  <a:lnTo>
                    <a:pt x="2156" y="8704"/>
                  </a:lnTo>
                  <a:lnTo>
                    <a:pt x="751" y="10775"/>
                  </a:lnTo>
                  <a:cubicBezTo>
                    <a:pt x="703" y="10835"/>
                    <a:pt x="703" y="10906"/>
                    <a:pt x="751" y="10954"/>
                  </a:cubicBezTo>
                  <a:cubicBezTo>
                    <a:pt x="775" y="11002"/>
                    <a:pt x="822" y="11014"/>
                    <a:pt x="882" y="11014"/>
                  </a:cubicBezTo>
                  <a:lnTo>
                    <a:pt x="929" y="11014"/>
                  </a:lnTo>
                  <a:lnTo>
                    <a:pt x="2394" y="10585"/>
                  </a:lnTo>
                  <a:cubicBezTo>
                    <a:pt x="2489" y="10549"/>
                    <a:pt x="2537" y="10466"/>
                    <a:pt x="2501" y="10394"/>
                  </a:cubicBezTo>
                  <a:cubicBezTo>
                    <a:pt x="2482" y="10328"/>
                    <a:pt x="2418" y="10277"/>
                    <a:pt x="2356" y="10277"/>
                  </a:cubicBezTo>
                  <a:cubicBezTo>
                    <a:pt x="2340" y="10277"/>
                    <a:pt x="2325" y="10280"/>
                    <a:pt x="2310" y="10287"/>
                  </a:cubicBezTo>
                  <a:lnTo>
                    <a:pt x="1263" y="10597"/>
                  </a:lnTo>
                  <a:lnTo>
                    <a:pt x="2441" y="8859"/>
                  </a:lnTo>
                  <a:cubicBezTo>
                    <a:pt x="2453" y="8823"/>
                    <a:pt x="2477" y="8799"/>
                    <a:pt x="2477" y="8763"/>
                  </a:cubicBezTo>
                  <a:lnTo>
                    <a:pt x="2477" y="7608"/>
                  </a:lnTo>
                  <a:lnTo>
                    <a:pt x="3453" y="7073"/>
                  </a:lnTo>
                  <a:cubicBezTo>
                    <a:pt x="3537" y="7025"/>
                    <a:pt x="3561" y="6942"/>
                    <a:pt x="3513" y="6846"/>
                  </a:cubicBezTo>
                  <a:cubicBezTo>
                    <a:pt x="3488" y="6797"/>
                    <a:pt x="3436" y="6765"/>
                    <a:pt x="3378" y="6765"/>
                  </a:cubicBezTo>
                  <a:cubicBezTo>
                    <a:pt x="3352" y="6765"/>
                    <a:pt x="3325" y="6772"/>
                    <a:pt x="3299" y="6787"/>
                  </a:cubicBezTo>
                  <a:lnTo>
                    <a:pt x="2263" y="7358"/>
                  </a:lnTo>
                  <a:lnTo>
                    <a:pt x="1298" y="7358"/>
                  </a:lnTo>
                  <a:cubicBezTo>
                    <a:pt x="1108" y="7358"/>
                    <a:pt x="941" y="7192"/>
                    <a:pt x="941" y="7001"/>
                  </a:cubicBezTo>
                  <a:lnTo>
                    <a:pt x="941" y="6549"/>
                  </a:lnTo>
                  <a:lnTo>
                    <a:pt x="1775" y="6549"/>
                  </a:lnTo>
                  <a:cubicBezTo>
                    <a:pt x="1870" y="6549"/>
                    <a:pt x="1941" y="6477"/>
                    <a:pt x="1941" y="6382"/>
                  </a:cubicBezTo>
                  <a:cubicBezTo>
                    <a:pt x="1941" y="6299"/>
                    <a:pt x="1870" y="6227"/>
                    <a:pt x="1775" y="6227"/>
                  </a:cubicBezTo>
                  <a:lnTo>
                    <a:pt x="941" y="6227"/>
                  </a:lnTo>
                  <a:lnTo>
                    <a:pt x="941" y="3025"/>
                  </a:lnTo>
                  <a:cubicBezTo>
                    <a:pt x="941" y="1548"/>
                    <a:pt x="2179" y="358"/>
                    <a:pt x="3715" y="358"/>
                  </a:cubicBezTo>
                  <a:cubicBezTo>
                    <a:pt x="5239" y="358"/>
                    <a:pt x="6478" y="1548"/>
                    <a:pt x="6478" y="3025"/>
                  </a:cubicBezTo>
                  <a:cubicBezTo>
                    <a:pt x="6478" y="4263"/>
                    <a:pt x="5811" y="5406"/>
                    <a:pt x="4727" y="6013"/>
                  </a:cubicBezTo>
                  <a:lnTo>
                    <a:pt x="3954" y="6442"/>
                  </a:lnTo>
                  <a:cubicBezTo>
                    <a:pt x="3870" y="6489"/>
                    <a:pt x="3846" y="6584"/>
                    <a:pt x="3894" y="6668"/>
                  </a:cubicBezTo>
                  <a:cubicBezTo>
                    <a:pt x="3918" y="6717"/>
                    <a:pt x="3971" y="6749"/>
                    <a:pt x="4029" y="6749"/>
                  </a:cubicBezTo>
                  <a:cubicBezTo>
                    <a:pt x="4055" y="6749"/>
                    <a:pt x="4082" y="6742"/>
                    <a:pt x="4108" y="6727"/>
                  </a:cubicBezTo>
                  <a:lnTo>
                    <a:pt x="4882" y="6299"/>
                  </a:lnTo>
                  <a:cubicBezTo>
                    <a:pt x="4918" y="6287"/>
                    <a:pt x="4930" y="6263"/>
                    <a:pt x="4966" y="6251"/>
                  </a:cubicBezTo>
                  <a:lnTo>
                    <a:pt x="4966" y="8525"/>
                  </a:lnTo>
                  <a:cubicBezTo>
                    <a:pt x="4966" y="8573"/>
                    <a:pt x="4977" y="8609"/>
                    <a:pt x="5001" y="8632"/>
                  </a:cubicBezTo>
                  <a:lnTo>
                    <a:pt x="5620" y="9323"/>
                  </a:lnTo>
                  <a:lnTo>
                    <a:pt x="2965" y="10109"/>
                  </a:lnTo>
                  <a:cubicBezTo>
                    <a:pt x="2882" y="10133"/>
                    <a:pt x="2834" y="10228"/>
                    <a:pt x="2858" y="10299"/>
                  </a:cubicBezTo>
                  <a:cubicBezTo>
                    <a:pt x="2882" y="10371"/>
                    <a:pt x="2953" y="10418"/>
                    <a:pt x="3013" y="10418"/>
                  </a:cubicBezTo>
                  <a:lnTo>
                    <a:pt x="3061" y="10418"/>
                  </a:lnTo>
                  <a:lnTo>
                    <a:pt x="5942" y="9573"/>
                  </a:lnTo>
                  <a:cubicBezTo>
                    <a:pt x="6001" y="9549"/>
                    <a:pt x="6037" y="9513"/>
                    <a:pt x="6049" y="9466"/>
                  </a:cubicBezTo>
                  <a:cubicBezTo>
                    <a:pt x="6061" y="9406"/>
                    <a:pt x="6049" y="9359"/>
                    <a:pt x="6013" y="9311"/>
                  </a:cubicBezTo>
                  <a:lnTo>
                    <a:pt x="5263" y="8442"/>
                  </a:lnTo>
                  <a:lnTo>
                    <a:pt x="5263" y="6013"/>
                  </a:lnTo>
                  <a:cubicBezTo>
                    <a:pt x="6216" y="5311"/>
                    <a:pt x="6787" y="4203"/>
                    <a:pt x="6787" y="2989"/>
                  </a:cubicBezTo>
                  <a:cubicBezTo>
                    <a:pt x="6787" y="1346"/>
                    <a:pt x="5406" y="0"/>
                    <a:pt x="3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661;p60">
              <a:extLst>
                <a:ext uri="{FF2B5EF4-FFF2-40B4-BE49-F238E27FC236}">
                  <a16:creationId xmlns:a16="http://schemas.microsoft.com/office/drawing/2014/main" id="{4AE652F7-4E1A-4CF9-B3ED-5565E76E9C04}"/>
                </a:ext>
              </a:extLst>
            </p:cNvPr>
            <p:cNvSpPr/>
            <p:nvPr/>
          </p:nvSpPr>
          <p:spPr>
            <a:xfrm>
              <a:off x="2754535" y="2907503"/>
              <a:ext cx="126783" cy="127164"/>
            </a:xfrm>
            <a:custGeom>
              <a:avLst/>
              <a:gdLst/>
              <a:ahLst/>
              <a:cxnLst/>
              <a:rect l="l" t="t" r="r" b="b"/>
              <a:pathLst>
                <a:path w="4002" h="4014" extrusionOk="0">
                  <a:moveTo>
                    <a:pt x="1989" y="1"/>
                  </a:moveTo>
                  <a:cubicBezTo>
                    <a:pt x="953" y="1"/>
                    <a:pt x="72" y="822"/>
                    <a:pt x="1" y="1870"/>
                  </a:cubicBezTo>
                  <a:cubicBezTo>
                    <a:pt x="1" y="1953"/>
                    <a:pt x="61" y="2025"/>
                    <a:pt x="144" y="2048"/>
                  </a:cubicBezTo>
                  <a:cubicBezTo>
                    <a:pt x="239" y="2048"/>
                    <a:pt x="311" y="1989"/>
                    <a:pt x="322" y="1894"/>
                  </a:cubicBezTo>
                  <a:cubicBezTo>
                    <a:pt x="382" y="1013"/>
                    <a:pt x="1108" y="346"/>
                    <a:pt x="1989" y="346"/>
                  </a:cubicBezTo>
                  <a:cubicBezTo>
                    <a:pt x="2918" y="346"/>
                    <a:pt x="3656" y="1096"/>
                    <a:pt x="3656" y="2013"/>
                  </a:cubicBezTo>
                  <a:cubicBezTo>
                    <a:pt x="3656" y="2941"/>
                    <a:pt x="2918" y="3680"/>
                    <a:pt x="1989" y="3680"/>
                  </a:cubicBezTo>
                  <a:cubicBezTo>
                    <a:pt x="1251" y="3680"/>
                    <a:pt x="596" y="3191"/>
                    <a:pt x="382" y="2477"/>
                  </a:cubicBezTo>
                  <a:cubicBezTo>
                    <a:pt x="363" y="2401"/>
                    <a:pt x="298" y="2363"/>
                    <a:pt x="236" y="2363"/>
                  </a:cubicBezTo>
                  <a:cubicBezTo>
                    <a:pt x="221" y="2363"/>
                    <a:pt x="206" y="2365"/>
                    <a:pt x="191" y="2370"/>
                  </a:cubicBezTo>
                  <a:cubicBezTo>
                    <a:pt x="96" y="2406"/>
                    <a:pt x="61" y="2489"/>
                    <a:pt x="84" y="2560"/>
                  </a:cubicBezTo>
                  <a:cubicBezTo>
                    <a:pt x="322" y="3418"/>
                    <a:pt x="1108" y="4013"/>
                    <a:pt x="2001" y="4013"/>
                  </a:cubicBezTo>
                  <a:cubicBezTo>
                    <a:pt x="3109" y="4013"/>
                    <a:pt x="4001" y="3120"/>
                    <a:pt x="4001" y="2013"/>
                  </a:cubicBezTo>
                  <a:cubicBezTo>
                    <a:pt x="3990" y="917"/>
                    <a:pt x="3097" y="1"/>
                    <a:pt x="19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662;p60">
              <a:extLst>
                <a:ext uri="{FF2B5EF4-FFF2-40B4-BE49-F238E27FC236}">
                  <a16:creationId xmlns:a16="http://schemas.microsoft.com/office/drawing/2014/main" id="{5CF220C6-9F1A-4589-80E8-C77905D8EA49}"/>
                </a:ext>
              </a:extLst>
            </p:cNvPr>
            <p:cNvSpPr/>
            <p:nvPr/>
          </p:nvSpPr>
          <p:spPr>
            <a:xfrm>
              <a:off x="2781336" y="2931263"/>
              <a:ext cx="74321" cy="74353"/>
            </a:xfrm>
            <a:custGeom>
              <a:avLst/>
              <a:gdLst/>
              <a:ahLst/>
              <a:cxnLst/>
              <a:rect l="l" t="t" r="r" b="b"/>
              <a:pathLst>
                <a:path w="2346" h="2347" extrusionOk="0">
                  <a:moveTo>
                    <a:pt x="1465" y="310"/>
                  </a:moveTo>
                  <a:cubicBezTo>
                    <a:pt x="1620" y="310"/>
                    <a:pt x="1751" y="370"/>
                    <a:pt x="1858" y="477"/>
                  </a:cubicBezTo>
                  <a:cubicBezTo>
                    <a:pt x="1965" y="584"/>
                    <a:pt x="2024" y="715"/>
                    <a:pt x="2024" y="858"/>
                  </a:cubicBezTo>
                  <a:cubicBezTo>
                    <a:pt x="2024" y="1013"/>
                    <a:pt x="1965" y="1144"/>
                    <a:pt x="1858" y="1251"/>
                  </a:cubicBezTo>
                  <a:cubicBezTo>
                    <a:pt x="1751" y="1358"/>
                    <a:pt x="1620" y="1418"/>
                    <a:pt x="1465" y="1418"/>
                  </a:cubicBezTo>
                  <a:cubicBezTo>
                    <a:pt x="1322" y="1418"/>
                    <a:pt x="1191" y="1358"/>
                    <a:pt x="1084" y="1251"/>
                  </a:cubicBezTo>
                  <a:cubicBezTo>
                    <a:pt x="869" y="1037"/>
                    <a:pt x="869" y="679"/>
                    <a:pt x="1084" y="477"/>
                  </a:cubicBezTo>
                  <a:cubicBezTo>
                    <a:pt x="1191" y="370"/>
                    <a:pt x="1322" y="310"/>
                    <a:pt x="1465" y="310"/>
                  </a:cubicBezTo>
                  <a:close/>
                  <a:moveTo>
                    <a:pt x="1489" y="1"/>
                  </a:moveTo>
                  <a:cubicBezTo>
                    <a:pt x="1262" y="1"/>
                    <a:pt x="1036" y="84"/>
                    <a:pt x="869" y="251"/>
                  </a:cubicBezTo>
                  <a:cubicBezTo>
                    <a:pt x="572" y="548"/>
                    <a:pt x="536" y="1025"/>
                    <a:pt x="774" y="1370"/>
                  </a:cubicBezTo>
                  <a:lnTo>
                    <a:pt x="60" y="2084"/>
                  </a:lnTo>
                  <a:cubicBezTo>
                    <a:pt x="0" y="2144"/>
                    <a:pt x="0" y="2239"/>
                    <a:pt x="60" y="2299"/>
                  </a:cubicBezTo>
                  <a:cubicBezTo>
                    <a:pt x="84" y="2334"/>
                    <a:pt x="131" y="2346"/>
                    <a:pt x="179" y="2346"/>
                  </a:cubicBezTo>
                  <a:cubicBezTo>
                    <a:pt x="215" y="2346"/>
                    <a:pt x="262" y="2334"/>
                    <a:pt x="298" y="2299"/>
                  </a:cubicBezTo>
                  <a:lnTo>
                    <a:pt x="1012" y="1584"/>
                  </a:lnTo>
                  <a:cubicBezTo>
                    <a:pt x="1155" y="1691"/>
                    <a:pt x="1322" y="1739"/>
                    <a:pt x="1501" y="1739"/>
                  </a:cubicBezTo>
                  <a:cubicBezTo>
                    <a:pt x="1739" y="1739"/>
                    <a:pt x="1941" y="1644"/>
                    <a:pt x="2108" y="1489"/>
                  </a:cubicBezTo>
                  <a:cubicBezTo>
                    <a:pt x="2263" y="1310"/>
                    <a:pt x="2346" y="1096"/>
                    <a:pt x="2346" y="858"/>
                  </a:cubicBezTo>
                  <a:cubicBezTo>
                    <a:pt x="2346" y="620"/>
                    <a:pt x="2263" y="417"/>
                    <a:pt x="2096" y="251"/>
                  </a:cubicBezTo>
                  <a:cubicBezTo>
                    <a:pt x="1929" y="84"/>
                    <a:pt x="1703" y="1"/>
                    <a:pt x="148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31750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1449" r="3605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>
                <a:solidFill>
                  <a:schemeClr val="lt1"/>
                </a:solidFill>
              </a:rPr>
              <a:t>Conclusion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Overall review of proposed methods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14033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>
                <a:latin typeface="Livvic" panose="020B0604020202020204" charset="-94"/>
              </a:rPr>
              <a:t>Conclusion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61911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presentation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several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methods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proposed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respect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given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challenges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6" y="2208030"/>
            <a:ext cx="71183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widely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around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different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industries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prevent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downtime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04244" y="2789543"/>
            <a:ext cx="7528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Since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heavily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depends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quality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labor-intensive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task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investment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</a:p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data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pipelines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real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-time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predictive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27093" y="3604828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Future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improvements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established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over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these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proposed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methods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better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domain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knowledge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high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throughput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screening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development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medicine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4" name="Shape 2906">
            <a:extLst>
              <a:ext uri="{FF2B5EF4-FFF2-40B4-BE49-F238E27FC236}">
                <a16:creationId xmlns:a16="http://schemas.microsoft.com/office/drawing/2014/main" id="{9D8B3739-8C4B-4F2E-B42F-116AC023C46E}"/>
              </a:ext>
            </a:extLst>
          </p:cNvPr>
          <p:cNvSpPr/>
          <p:nvPr/>
        </p:nvSpPr>
        <p:spPr>
          <a:xfrm>
            <a:off x="766497" y="228653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5" name="Shape 2906">
            <a:extLst>
              <a:ext uri="{FF2B5EF4-FFF2-40B4-BE49-F238E27FC236}">
                <a16:creationId xmlns:a16="http://schemas.microsoft.com/office/drawing/2014/main" id="{ED37F9F3-7754-4D7D-ABFD-F0C1BEAA57A5}"/>
              </a:ext>
            </a:extLst>
          </p:cNvPr>
          <p:cNvSpPr/>
          <p:nvPr/>
        </p:nvSpPr>
        <p:spPr>
          <a:xfrm>
            <a:off x="743643" y="286431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66494" y="3657541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Google Shape;3874;p57">
            <a:extLst>
              <a:ext uri="{FF2B5EF4-FFF2-40B4-BE49-F238E27FC236}">
                <a16:creationId xmlns:a16="http://schemas.microsoft.com/office/drawing/2014/main" id="{26CC4D4C-8757-479D-8598-EF9B8F4E71F0}"/>
              </a:ext>
            </a:extLst>
          </p:cNvPr>
          <p:cNvSpPr/>
          <p:nvPr/>
        </p:nvSpPr>
        <p:spPr>
          <a:xfrm>
            <a:off x="4400332" y="4420113"/>
            <a:ext cx="343335" cy="343303"/>
          </a:xfrm>
          <a:custGeom>
            <a:avLst/>
            <a:gdLst/>
            <a:ahLst/>
            <a:cxnLst/>
            <a:rect l="l" t="t" r="r" b="b"/>
            <a:pathLst>
              <a:path w="10812" h="10811" extrusionOk="0">
                <a:moveTo>
                  <a:pt x="2769" y="2858"/>
                </a:moveTo>
                <a:cubicBezTo>
                  <a:pt x="2830" y="2858"/>
                  <a:pt x="2892" y="2866"/>
                  <a:pt x="2954" y="2881"/>
                </a:cubicBezTo>
                <a:cubicBezTo>
                  <a:pt x="3251" y="2941"/>
                  <a:pt x="3489" y="3191"/>
                  <a:pt x="3549" y="3489"/>
                </a:cubicBezTo>
                <a:cubicBezTo>
                  <a:pt x="3608" y="3774"/>
                  <a:pt x="3501" y="4036"/>
                  <a:pt x="3275" y="4227"/>
                </a:cubicBezTo>
                <a:cubicBezTo>
                  <a:pt x="3132" y="4346"/>
                  <a:pt x="3037" y="4548"/>
                  <a:pt x="3037" y="4739"/>
                </a:cubicBezTo>
                <a:lnTo>
                  <a:pt x="3037" y="5084"/>
                </a:lnTo>
                <a:cubicBezTo>
                  <a:pt x="3037" y="5346"/>
                  <a:pt x="3263" y="5572"/>
                  <a:pt x="3525" y="5572"/>
                </a:cubicBezTo>
                <a:lnTo>
                  <a:pt x="5228" y="5572"/>
                </a:lnTo>
                <a:lnTo>
                  <a:pt x="5228" y="7263"/>
                </a:lnTo>
                <a:cubicBezTo>
                  <a:pt x="5228" y="7370"/>
                  <a:pt x="5156" y="7441"/>
                  <a:pt x="5049" y="7441"/>
                </a:cubicBezTo>
                <a:lnTo>
                  <a:pt x="4704" y="7441"/>
                </a:lnTo>
                <a:cubicBezTo>
                  <a:pt x="4597" y="7441"/>
                  <a:pt x="4513" y="7406"/>
                  <a:pt x="4442" y="7322"/>
                </a:cubicBezTo>
                <a:cubicBezTo>
                  <a:pt x="4225" y="7076"/>
                  <a:pt x="3925" y="6935"/>
                  <a:pt x="3599" y="6935"/>
                </a:cubicBezTo>
                <a:cubicBezTo>
                  <a:pt x="3532" y="6935"/>
                  <a:pt x="3463" y="6941"/>
                  <a:pt x="3394" y="6953"/>
                </a:cubicBezTo>
                <a:cubicBezTo>
                  <a:pt x="2965" y="7025"/>
                  <a:pt x="2620" y="7370"/>
                  <a:pt x="2537" y="7787"/>
                </a:cubicBezTo>
                <a:cubicBezTo>
                  <a:pt x="2453" y="8120"/>
                  <a:pt x="2549" y="8454"/>
                  <a:pt x="2751" y="8715"/>
                </a:cubicBezTo>
                <a:cubicBezTo>
                  <a:pt x="2965" y="8965"/>
                  <a:pt x="3275" y="9108"/>
                  <a:pt x="3608" y="9108"/>
                </a:cubicBezTo>
                <a:cubicBezTo>
                  <a:pt x="3930" y="9108"/>
                  <a:pt x="4227" y="8965"/>
                  <a:pt x="4442" y="8715"/>
                </a:cubicBezTo>
                <a:cubicBezTo>
                  <a:pt x="4501" y="8632"/>
                  <a:pt x="4585" y="8608"/>
                  <a:pt x="4692" y="8608"/>
                </a:cubicBezTo>
                <a:lnTo>
                  <a:pt x="5037" y="8608"/>
                </a:lnTo>
                <a:cubicBezTo>
                  <a:pt x="5132" y="8608"/>
                  <a:pt x="5216" y="8680"/>
                  <a:pt x="5216" y="8787"/>
                </a:cubicBezTo>
                <a:lnTo>
                  <a:pt x="5216" y="10501"/>
                </a:lnTo>
                <a:lnTo>
                  <a:pt x="846" y="10501"/>
                </a:lnTo>
                <a:cubicBezTo>
                  <a:pt x="572" y="10501"/>
                  <a:pt x="334" y="10263"/>
                  <a:pt x="334" y="9977"/>
                </a:cubicBezTo>
                <a:lnTo>
                  <a:pt x="334" y="5572"/>
                </a:lnTo>
                <a:lnTo>
                  <a:pt x="2025" y="5572"/>
                </a:lnTo>
                <a:cubicBezTo>
                  <a:pt x="2299" y="5572"/>
                  <a:pt x="2513" y="5346"/>
                  <a:pt x="2513" y="5084"/>
                </a:cubicBezTo>
                <a:lnTo>
                  <a:pt x="2513" y="4727"/>
                </a:lnTo>
                <a:cubicBezTo>
                  <a:pt x="2513" y="4513"/>
                  <a:pt x="2430" y="4334"/>
                  <a:pt x="2299" y="4215"/>
                </a:cubicBezTo>
                <a:cubicBezTo>
                  <a:pt x="2120" y="4072"/>
                  <a:pt x="2013" y="3858"/>
                  <a:pt x="2013" y="3620"/>
                </a:cubicBezTo>
                <a:cubicBezTo>
                  <a:pt x="2013" y="3381"/>
                  <a:pt x="2120" y="3179"/>
                  <a:pt x="2299" y="3024"/>
                </a:cubicBezTo>
                <a:cubicBezTo>
                  <a:pt x="2431" y="2919"/>
                  <a:pt x="2596" y="2858"/>
                  <a:pt x="2769" y="2858"/>
                </a:cubicBezTo>
                <a:close/>
                <a:moveTo>
                  <a:pt x="10014" y="298"/>
                </a:moveTo>
                <a:cubicBezTo>
                  <a:pt x="10300" y="298"/>
                  <a:pt x="10538" y="536"/>
                  <a:pt x="10538" y="822"/>
                </a:cubicBezTo>
                <a:lnTo>
                  <a:pt x="10538" y="5239"/>
                </a:lnTo>
                <a:lnTo>
                  <a:pt x="10312" y="5239"/>
                </a:lnTo>
                <a:cubicBezTo>
                  <a:pt x="10228" y="5239"/>
                  <a:pt x="10157" y="5322"/>
                  <a:pt x="10157" y="5406"/>
                </a:cubicBezTo>
                <a:cubicBezTo>
                  <a:pt x="10157" y="5501"/>
                  <a:pt x="10228" y="5572"/>
                  <a:pt x="10312" y="5572"/>
                </a:cubicBezTo>
                <a:lnTo>
                  <a:pt x="10490" y="5572"/>
                </a:lnTo>
                <a:lnTo>
                  <a:pt x="10490" y="9977"/>
                </a:lnTo>
                <a:cubicBezTo>
                  <a:pt x="10490" y="10263"/>
                  <a:pt x="10252" y="10501"/>
                  <a:pt x="9978" y="10501"/>
                </a:cubicBezTo>
                <a:lnTo>
                  <a:pt x="5573" y="10501"/>
                </a:lnTo>
                <a:lnTo>
                  <a:pt x="5573" y="8799"/>
                </a:lnTo>
                <a:cubicBezTo>
                  <a:pt x="5573" y="8537"/>
                  <a:pt x="5347" y="8311"/>
                  <a:pt x="5073" y="8311"/>
                </a:cubicBezTo>
                <a:lnTo>
                  <a:pt x="4739" y="8311"/>
                </a:lnTo>
                <a:cubicBezTo>
                  <a:pt x="4525" y="8311"/>
                  <a:pt x="4347" y="8394"/>
                  <a:pt x="4227" y="8537"/>
                </a:cubicBezTo>
                <a:cubicBezTo>
                  <a:pt x="4085" y="8715"/>
                  <a:pt x="3870" y="8811"/>
                  <a:pt x="3632" y="8811"/>
                </a:cubicBezTo>
                <a:cubicBezTo>
                  <a:pt x="3394" y="8811"/>
                  <a:pt x="3192" y="8715"/>
                  <a:pt x="3037" y="8537"/>
                </a:cubicBezTo>
                <a:cubicBezTo>
                  <a:pt x="2894" y="8358"/>
                  <a:pt x="2834" y="8120"/>
                  <a:pt x="2894" y="7882"/>
                </a:cubicBezTo>
                <a:cubicBezTo>
                  <a:pt x="2954" y="7584"/>
                  <a:pt x="3204" y="7346"/>
                  <a:pt x="3501" y="7287"/>
                </a:cubicBezTo>
                <a:cubicBezTo>
                  <a:pt x="3557" y="7275"/>
                  <a:pt x="3612" y="7269"/>
                  <a:pt x="3665" y="7269"/>
                </a:cubicBezTo>
                <a:cubicBezTo>
                  <a:pt x="3887" y="7269"/>
                  <a:pt x="4086" y="7367"/>
                  <a:pt x="4239" y="7549"/>
                </a:cubicBezTo>
                <a:cubicBezTo>
                  <a:pt x="4358" y="7703"/>
                  <a:pt x="4561" y="7787"/>
                  <a:pt x="4751" y="7787"/>
                </a:cubicBezTo>
                <a:lnTo>
                  <a:pt x="5097" y="7787"/>
                </a:lnTo>
                <a:cubicBezTo>
                  <a:pt x="5359" y="7787"/>
                  <a:pt x="5585" y="7561"/>
                  <a:pt x="5585" y="7299"/>
                </a:cubicBezTo>
                <a:lnTo>
                  <a:pt x="5585" y="5596"/>
                </a:lnTo>
                <a:lnTo>
                  <a:pt x="7275" y="5596"/>
                </a:lnTo>
                <a:cubicBezTo>
                  <a:pt x="7383" y="5596"/>
                  <a:pt x="7454" y="5679"/>
                  <a:pt x="7454" y="5775"/>
                </a:cubicBezTo>
                <a:lnTo>
                  <a:pt x="7454" y="6120"/>
                </a:lnTo>
                <a:cubicBezTo>
                  <a:pt x="7454" y="6227"/>
                  <a:pt x="7418" y="6310"/>
                  <a:pt x="7335" y="6394"/>
                </a:cubicBezTo>
                <a:cubicBezTo>
                  <a:pt x="7037" y="6644"/>
                  <a:pt x="6894" y="7025"/>
                  <a:pt x="6966" y="7430"/>
                </a:cubicBezTo>
                <a:cubicBezTo>
                  <a:pt x="7037" y="7858"/>
                  <a:pt x="7383" y="8203"/>
                  <a:pt x="7799" y="8299"/>
                </a:cubicBezTo>
                <a:cubicBezTo>
                  <a:pt x="7871" y="8311"/>
                  <a:pt x="7954" y="8323"/>
                  <a:pt x="8037" y="8323"/>
                </a:cubicBezTo>
                <a:cubicBezTo>
                  <a:pt x="8288" y="8323"/>
                  <a:pt x="8526" y="8239"/>
                  <a:pt x="8728" y="8084"/>
                </a:cubicBezTo>
                <a:cubicBezTo>
                  <a:pt x="8978" y="7882"/>
                  <a:pt x="9121" y="7561"/>
                  <a:pt x="9121" y="7239"/>
                </a:cubicBezTo>
                <a:cubicBezTo>
                  <a:pt x="9121" y="6906"/>
                  <a:pt x="8978" y="6608"/>
                  <a:pt x="8728" y="6406"/>
                </a:cubicBezTo>
                <a:cubicBezTo>
                  <a:pt x="8645" y="6346"/>
                  <a:pt x="8621" y="6251"/>
                  <a:pt x="8621" y="6132"/>
                </a:cubicBezTo>
                <a:lnTo>
                  <a:pt x="8621" y="5798"/>
                </a:lnTo>
                <a:cubicBezTo>
                  <a:pt x="8621" y="5691"/>
                  <a:pt x="8692" y="5620"/>
                  <a:pt x="8799" y="5620"/>
                </a:cubicBezTo>
                <a:lnTo>
                  <a:pt x="9645" y="5620"/>
                </a:lnTo>
                <a:cubicBezTo>
                  <a:pt x="9740" y="5620"/>
                  <a:pt x="9812" y="5536"/>
                  <a:pt x="9812" y="5453"/>
                </a:cubicBezTo>
                <a:cubicBezTo>
                  <a:pt x="9812" y="5358"/>
                  <a:pt x="9740" y="5286"/>
                  <a:pt x="9645" y="5286"/>
                </a:cubicBezTo>
                <a:lnTo>
                  <a:pt x="8799" y="5286"/>
                </a:lnTo>
                <a:cubicBezTo>
                  <a:pt x="8526" y="5286"/>
                  <a:pt x="8311" y="5513"/>
                  <a:pt x="8311" y="5775"/>
                </a:cubicBezTo>
                <a:lnTo>
                  <a:pt x="8311" y="6120"/>
                </a:lnTo>
                <a:cubicBezTo>
                  <a:pt x="8311" y="6334"/>
                  <a:pt x="8395" y="6513"/>
                  <a:pt x="8526" y="6632"/>
                </a:cubicBezTo>
                <a:cubicBezTo>
                  <a:pt x="8704" y="6775"/>
                  <a:pt x="8811" y="6989"/>
                  <a:pt x="8811" y="7227"/>
                </a:cubicBezTo>
                <a:cubicBezTo>
                  <a:pt x="8811" y="7465"/>
                  <a:pt x="8704" y="7668"/>
                  <a:pt x="8526" y="7822"/>
                </a:cubicBezTo>
                <a:cubicBezTo>
                  <a:pt x="8394" y="7928"/>
                  <a:pt x="8229" y="7988"/>
                  <a:pt x="8056" y="7988"/>
                </a:cubicBezTo>
                <a:cubicBezTo>
                  <a:pt x="7995" y="7988"/>
                  <a:pt x="7933" y="7981"/>
                  <a:pt x="7871" y="7965"/>
                </a:cubicBezTo>
                <a:cubicBezTo>
                  <a:pt x="7573" y="7906"/>
                  <a:pt x="7335" y="7656"/>
                  <a:pt x="7275" y="7358"/>
                </a:cubicBezTo>
                <a:cubicBezTo>
                  <a:pt x="7216" y="7072"/>
                  <a:pt x="7323" y="6810"/>
                  <a:pt x="7549" y="6608"/>
                </a:cubicBezTo>
                <a:cubicBezTo>
                  <a:pt x="7692" y="6489"/>
                  <a:pt x="7787" y="6298"/>
                  <a:pt x="7787" y="6108"/>
                </a:cubicBezTo>
                <a:lnTo>
                  <a:pt x="7787" y="5763"/>
                </a:lnTo>
                <a:cubicBezTo>
                  <a:pt x="7787" y="5501"/>
                  <a:pt x="7561" y="5275"/>
                  <a:pt x="7287" y="5275"/>
                </a:cubicBezTo>
                <a:lnTo>
                  <a:pt x="5597" y="5275"/>
                </a:lnTo>
                <a:lnTo>
                  <a:pt x="5597" y="3572"/>
                </a:lnTo>
                <a:cubicBezTo>
                  <a:pt x="5597" y="3477"/>
                  <a:pt x="5668" y="3393"/>
                  <a:pt x="5775" y="3393"/>
                </a:cubicBezTo>
                <a:lnTo>
                  <a:pt x="6121" y="3393"/>
                </a:lnTo>
                <a:cubicBezTo>
                  <a:pt x="6216" y="3393"/>
                  <a:pt x="6311" y="3441"/>
                  <a:pt x="6383" y="3512"/>
                </a:cubicBezTo>
                <a:cubicBezTo>
                  <a:pt x="6592" y="3762"/>
                  <a:pt x="6901" y="3911"/>
                  <a:pt x="7234" y="3911"/>
                </a:cubicBezTo>
                <a:cubicBezTo>
                  <a:pt x="7299" y="3911"/>
                  <a:pt x="7364" y="3905"/>
                  <a:pt x="7430" y="3893"/>
                </a:cubicBezTo>
                <a:cubicBezTo>
                  <a:pt x="7859" y="3810"/>
                  <a:pt x="8204" y="3477"/>
                  <a:pt x="8288" y="3060"/>
                </a:cubicBezTo>
                <a:cubicBezTo>
                  <a:pt x="8359" y="2727"/>
                  <a:pt x="8276" y="2381"/>
                  <a:pt x="8061" y="2131"/>
                </a:cubicBezTo>
                <a:cubicBezTo>
                  <a:pt x="7859" y="1881"/>
                  <a:pt x="7549" y="1726"/>
                  <a:pt x="7216" y="1726"/>
                </a:cubicBezTo>
                <a:cubicBezTo>
                  <a:pt x="6894" y="1726"/>
                  <a:pt x="6597" y="1881"/>
                  <a:pt x="6383" y="2131"/>
                </a:cubicBezTo>
                <a:cubicBezTo>
                  <a:pt x="6323" y="2203"/>
                  <a:pt x="6240" y="2238"/>
                  <a:pt x="6132" y="2238"/>
                </a:cubicBezTo>
                <a:lnTo>
                  <a:pt x="5787" y="2238"/>
                </a:lnTo>
                <a:cubicBezTo>
                  <a:pt x="5680" y="2238"/>
                  <a:pt x="5609" y="2167"/>
                  <a:pt x="5609" y="2060"/>
                </a:cubicBezTo>
                <a:lnTo>
                  <a:pt x="5609" y="1215"/>
                </a:lnTo>
                <a:cubicBezTo>
                  <a:pt x="5609" y="1119"/>
                  <a:pt x="5537" y="1048"/>
                  <a:pt x="5442" y="1048"/>
                </a:cubicBezTo>
                <a:cubicBezTo>
                  <a:pt x="5359" y="1048"/>
                  <a:pt x="5287" y="1119"/>
                  <a:pt x="5287" y="1215"/>
                </a:cubicBezTo>
                <a:lnTo>
                  <a:pt x="5287" y="2060"/>
                </a:lnTo>
                <a:cubicBezTo>
                  <a:pt x="5287" y="2322"/>
                  <a:pt x="5501" y="2548"/>
                  <a:pt x="5775" y="2548"/>
                </a:cubicBezTo>
                <a:lnTo>
                  <a:pt x="6121" y="2548"/>
                </a:lnTo>
                <a:cubicBezTo>
                  <a:pt x="6323" y="2548"/>
                  <a:pt x="6502" y="2465"/>
                  <a:pt x="6621" y="2322"/>
                </a:cubicBezTo>
                <a:cubicBezTo>
                  <a:pt x="6775" y="2143"/>
                  <a:pt x="6978" y="2048"/>
                  <a:pt x="7216" y="2048"/>
                </a:cubicBezTo>
                <a:cubicBezTo>
                  <a:pt x="7454" y="2048"/>
                  <a:pt x="7668" y="2143"/>
                  <a:pt x="7811" y="2322"/>
                </a:cubicBezTo>
                <a:cubicBezTo>
                  <a:pt x="7966" y="2500"/>
                  <a:pt x="8026" y="2739"/>
                  <a:pt x="7966" y="2977"/>
                </a:cubicBezTo>
                <a:cubicBezTo>
                  <a:pt x="7907" y="3274"/>
                  <a:pt x="7656" y="3512"/>
                  <a:pt x="7359" y="3572"/>
                </a:cubicBezTo>
                <a:cubicBezTo>
                  <a:pt x="7303" y="3584"/>
                  <a:pt x="7248" y="3589"/>
                  <a:pt x="7193" y="3589"/>
                </a:cubicBezTo>
                <a:cubicBezTo>
                  <a:pt x="6969" y="3589"/>
                  <a:pt x="6762" y="3492"/>
                  <a:pt x="6609" y="3310"/>
                </a:cubicBezTo>
                <a:cubicBezTo>
                  <a:pt x="6490" y="3155"/>
                  <a:pt x="6299" y="3072"/>
                  <a:pt x="6097" y="3072"/>
                </a:cubicBezTo>
                <a:lnTo>
                  <a:pt x="5763" y="3072"/>
                </a:lnTo>
                <a:cubicBezTo>
                  <a:pt x="5490" y="3072"/>
                  <a:pt x="5275" y="3298"/>
                  <a:pt x="5275" y="3560"/>
                </a:cubicBezTo>
                <a:lnTo>
                  <a:pt x="5275" y="5263"/>
                </a:lnTo>
                <a:lnTo>
                  <a:pt x="3573" y="5263"/>
                </a:lnTo>
                <a:cubicBezTo>
                  <a:pt x="3465" y="5263"/>
                  <a:pt x="3394" y="5179"/>
                  <a:pt x="3394" y="5084"/>
                </a:cubicBezTo>
                <a:lnTo>
                  <a:pt x="3394" y="4727"/>
                </a:lnTo>
                <a:cubicBezTo>
                  <a:pt x="3394" y="4620"/>
                  <a:pt x="3442" y="4524"/>
                  <a:pt x="3513" y="4453"/>
                </a:cubicBezTo>
                <a:cubicBezTo>
                  <a:pt x="3811" y="4203"/>
                  <a:pt x="3954" y="3810"/>
                  <a:pt x="3882" y="3417"/>
                </a:cubicBezTo>
                <a:cubicBezTo>
                  <a:pt x="3811" y="2977"/>
                  <a:pt x="3465" y="2643"/>
                  <a:pt x="3049" y="2548"/>
                </a:cubicBezTo>
                <a:cubicBezTo>
                  <a:pt x="2973" y="2531"/>
                  <a:pt x="2896" y="2523"/>
                  <a:pt x="2820" y="2523"/>
                </a:cubicBezTo>
                <a:cubicBezTo>
                  <a:pt x="2570" y="2523"/>
                  <a:pt x="2323" y="2610"/>
                  <a:pt x="2132" y="2774"/>
                </a:cubicBezTo>
                <a:cubicBezTo>
                  <a:pt x="1870" y="2977"/>
                  <a:pt x="1727" y="3298"/>
                  <a:pt x="1727" y="3620"/>
                </a:cubicBezTo>
                <a:cubicBezTo>
                  <a:pt x="1727" y="3941"/>
                  <a:pt x="1870" y="4239"/>
                  <a:pt x="2132" y="4453"/>
                </a:cubicBezTo>
                <a:cubicBezTo>
                  <a:pt x="2203" y="4513"/>
                  <a:pt x="2227" y="4608"/>
                  <a:pt x="2227" y="4703"/>
                </a:cubicBezTo>
                <a:lnTo>
                  <a:pt x="2227" y="5048"/>
                </a:lnTo>
                <a:cubicBezTo>
                  <a:pt x="2227" y="5155"/>
                  <a:pt x="2156" y="5227"/>
                  <a:pt x="2049" y="5227"/>
                </a:cubicBezTo>
                <a:lnTo>
                  <a:pt x="358" y="5227"/>
                </a:lnTo>
                <a:lnTo>
                  <a:pt x="358" y="822"/>
                </a:lnTo>
                <a:cubicBezTo>
                  <a:pt x="358" y="536"/>
                  <a:pt x="596" y="298"/>
                  <a:pt x="882" y="298"/>
                </a:cubicBezTo>
                <a:lnTo>
                  <a:pt x="5287" y="298"/>
                </a:lnTo>
                <a:lnTo>
                  <a:pt x="5287" y="476"/>
                </a:lnTo>
                <a:cubicBezTo>
                  <a:pt x="5287" y="572"/>
                  <a:pt x="5359" y="643"/>
                  <a:pt x="5442" y="643"/>
                </a:cubicBezTo>
                <a:cubicBezTo>
                  <a:pt x="5537" y="643"/>
                  <a:pt x="5609" y="572"/>
                  <a:pt x="5609" y="476"/>
                </a:cubicBezTo>
                <a:lnTo>
                  <a:pt x="5609" y="298"/>
                </a:lnTo>
                <a:close/>
                <a:moveTo>
                  <a:pt x="834" y="0"/>
                </a:moveTo>
                <a:cubicBezTo>
                  <a:pt x="370" y="0"/>
                  <a:pt x="1" y="381"/>
                  <a:pt x="1" y="834"/>
                </a:cubicBezTo>
                <a:lnTo>
                  <a:pt x="1" y="9977"/>
                </a:lnTo>
                <a:cubicBezTo>
                  <a:pt x="1" y="10442"/>
                  <a:pt x="370" y="10811"/>
                  <a:pt x="834" y="10811"/>
                </a:cubicBezTo>
                <a:lnTo>
                  <a:pt x="9978" y="10811"/>
                </a:lnTo>
                <a:cubicBezTo>
                  <a:pt x="10431" y="10811"/>
                  <a:pt x="10812" y="10442"/>
                  <a:pt x="10812" y="9977"/>
                </a:cubicBezTo>
                <a:lnTo>
                  <a:pt x="10812" y="834"/>
                </a:lnTo>
                <a:cubicBezTo>
                  <a:pt x="10812" y="381"/>
                  <a:pt x="10431" y="0"/>
                  <a:pt x="9978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14559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6" y="2475197"/>
            <a:ext cx="4763504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AI be used to improve quality and efficiency of the</a:t>
            </a:r>
            <a:r>
              <a:rPr lang="tr-TR" dirty="0"/>
              <a:t> </a:t>
            </a:r>
            <a:r>
              <a:rPr lang="en-US" dirty="0"/>
              <a:t>robot system?</a:t>
            </a:r>
            <a:endParaRPr dirty="0"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Challenge 3</a:t>
            </a:r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Challenge 1</a:t>
            </a:r>
            <a:endParaRPr dirty="0"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342775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we detect automatically that a suspicious pattern occurs?</a:t>
            </a:r>
            <a:endParaRPr dirty="0"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tr-TR" dirty="0"/>
              <a:t>Challenge 2</a:t>
            </a:r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277869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we </a:t>
            </a:r>
            <a:r>
              <a:rPr lang="en-US" dirty="0" err="1"/>
              <a:t>analyse</a:t>
            </a:r>
            <a:r>
              <a:rPr lang="en-US" dirty="0"/>
              <a:t> the physical situation</a:t>
            </a:r>
            <a:r>
              <a:rPr lang="tr-TR" dirty="0"/>
              <a:t>?</a:t>
            </a:r>
            <a:endParaRPr dirty="0"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Conclusion</a:t>
            </a:r>
            <a:endParaRPr dirty="0"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6" y="3311534"/>
            <a:ext cx="2775953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Overall</a:t>
            </a:r>
            <a:r>
              <a:rPr lang="tr-TR" dirty="0"/>
              <a:t> </a:t>
            </a:r>
            <a:r>
              <a:rPr lang="tr-TR" dirty="0" err="1"/>
              <a:t>review</a:t>
            </a:r>
            <a:r>
              <a:rPr lang="tr-TR" dirty="0"/>
              <a:t> of </a:t>
            </a:r>
            <a:r>
              <a:rPr lang="tr-TR" dirty="0" err="1"/>
              <a:t>proposed</a:t>
            </a:r>
            <a:r>
              <a:rPr lang="tr-TR" dirty="0"/>
              <a:t> </a:t>
            </a:r>
            <a:r>
              <a:rPr lang="tr-TR" dirty="0" err="1"/>
              <a:t>methods</a:t>
            </a:r>
            <a:endParaRPr dirty="0"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 err="1"/>
              <a:t>References</a:t>
            </a:r>
            <a:endParaRPr dirty="0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42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833850" y="585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402655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 err="1">
                <a:solidFill>
                  <a:schemeClr val="lt1"/>
                </a:solidFill>
              </a:rPr>
              <a:t>Feedbacks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are</a:t>
            </a:r>
            <a:r>
              <a:rPr lang="tr-TR" dirty="0">
                <a:solidFill>
                  <a:schemeClr val="lt1"/>
                </a:solidFill>
              </a:rPr>
              <a:t> </a:t>
            </a:r>
            <a:r>
              <a:rPr lang="tr-TR" dirty="0" err="1">
                <a:solidFill>
                  <a:schemeClr val="lt1"/>
                </a:solidFill>
              </a:rPr>
              <a:t>appreciated</a:t>
            </a:r>
            <a:r>
              <a:rPr lang="tr-TR" dirty="0">
                <a:solidFill>
                  <a:schemeClr val="lt1"/>
                </a:solidFill>
              </a:rPr>
              <a:t>. </a:t>
            </a:r>
            <a:r>
              <a:rPr lang="tr-TR" dirty="0" err="1">
                <a:solidFill>
                  <a:schemeClr val="lt1"/>
                </a:solidFill>
              </a:rPr>
              <a:t>Contact</a:t>
            </a:r>
            <a:r>
              <a:rPr lang="tr-TR" dirty="0">
                <a:solidFill>
                  <a:schemeClr val="lt1"/>
                </a:solidFill>
              </a:rPr>
              <a:t> Information: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tr-TR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>
                <a:solidFill>
                  <a:schemeClr val="bg1"/>
                </a:solidFill>
              </a:rPr>
              <a:t> </a:t>
            </a:r>
            <a:r>
              <a:rPr lang="tr-TR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mburakbozbey@outlook.com</a:t>
            </a:r>
            <a:endParaRPr lang="tr-TR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tr-TR" dirty="0">
                <a:solidFill>
                  <a:schemeClr val="bg1"/>
                </a:solidFill>
              </a:rPr>
              <a:t>+90 554 381 11 60</a:t>
            </a:r>
            <a:endParaRPr dirty="0">
              <a:solidFill>
                <a:schemeClr val="bg1"/>
              </a:solidFill>
            </a:endParaRPr>
          </a:p>
          <a:p>
            <a:pPr marL="0" lvl="0" indent="0">
              <a:buSzPts val="1100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https://mburakbozbey.github.io/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 dirty="0">
                <a:solidFill>
                  <a:schemeClr val="lt1"/>
                </a:solidFill>
              </a:rPr>
              <a:t>THANKS</a:t>
            </a:r>
            <a:endParaRPr sz="30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2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/>
              <a:t>REFERENCES</a:t>
            </a:r>
            <a:endParaRPr dirty="0"/>
          </a:p>
        </p:txBody>
      </p:sp>
      <p:sp>
        <p:nvSpPr>
          <p:cNvPr id="611" name="Google Shape;611;p52"/>
          <p:cNvSpPr txBox="1">
            <a:spLocks noGrp="1"/>
          </p:cNvSpPr>
          <p:nvPr>
            <p:ph type="body" idx="1"/>
          </p:nvPr>
        </p:nvSpPr>
        <p:spPr>
          <a:xfrm>
            <a:off x="752241" y="913248"/>
            <a:ext cx="6747109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73050" lvl="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>
                <a:hlinkClick r:id="rId3"/>
              </a:rPr>
              <a:t>https://www.bbc.com/news/health-50857759</a:t>
            </a:r>
            <a:endParaRPr lang="tr-TR" sz="1100" dirty="0">
              <a:hlinkClick r:id="rId4"/>
            </a:endParaRPr>
          </a:p>
          <a:p>
            <a:pPr marL="273050" lvl="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>
                <a:hlinkClick r:id="rId4"/>
              </a:rPr>
              <a:t>https://www.iotworldtoday.com/2020/01/30/edge-computing-benefits-for-ai-crystallizing/</a:t>
            </a:r>
            <a:endParaRPr lang="tr-TR" sz="1100" dirty="0"/>
          </a:p>
          <a:p>
            <a:pPr marL="273050" lvl="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>
                <a:hlinkClick r:id="rId5"/>
              </a:rPr>
              <a:t>https://www.youtube.com/watch?v=4wneZDEB3VA</a:t>
            </a:r>
            <a:endParaRPr lang="tr-TR" sz="1100" dirty="0">
              <a:solidFill>
                <a:schemeClr val="dk1"/>
              </a:solidFill>
            </a:endParaRPr>
          </a:p>
          <a:p>
            <a:pPr marL="273050" lvl="0" indent="-228600">
              <a:spcBef>
                <a:spcPts val="300"/>
              </a:spcBef>
              <a:buClr>
                <a:schemeClr val="dk1"/>
              </a:buClr>
              <a:buSzPts val="1100"/>
              <a:buFont typeface="+mj-lt"/>
              <a:buAutoNum type="arabicPeriod"/>
            </a:pPr>
            <a:r>
              <a:rPr lang="en-US" sz="1100" dirty="0">
                <a:hlinkClick r:id="rId6"/>
              </a:rPr>
              <a:t>https://mapr.com/solutions/ai-analytics/predictive-maintenance/</a:t>
            </a:r>
            <a:endParaRPr sz="1100" dirty="0">
              <a:solidFill>
                <a:schemeClr val="dk1"/>
              </a:solidFill>
            </a:endParaRPr>
          </a:p>
        </p:txBody>
      </p:sp>
      <p:sp>
        <p:nvSpPr>
          <p:cNvPr id="8" name="Google Shape;4188;p58">
            <a:extLst>
              <a:ext uri="{FF2B5EF4-FFF2-40B4-BE49-F238E27FC236}">
                <a16:creationId xmlns:a16="http://schemas.microsoft.com/office/drawing/2014/main" id="{434E2699-12F8-4E08-A3FD-DB9467A7C93E}"/>
              </a:ext>
            </a:extLst>
          </p:cNvPr>
          <p:cNvSpPr/>
          <p:nvPr/>
        </p:nvSpPr>
        <p:spPr>
          <a:xfrm>
            <a:off x="4381395" y="4536147"/>
            <a:ext cx="381209" cy="312466"/>
          </a:xfrm>
          <a:custGeom>
            <a:avLst/>
            <a:gdLst/>
            <a:ahLst/>
            <a:cxnLst/>
            <a:rect l="l" t="t" r="r" b="b"/>
            <a:pathLst>
              <a:path w="11967" h="9809" extrusionOk="0">
                <a:moveTo>
                  <a:pt x="8309" y="358"/>
                </a:moveTo>
                <a:cubicBezTo>
                  <a:pt x="8940" y="358"/>
                  <a:pt x="9663" y="469"/>
                  <a:pt x="10418" y="796"/>
                </a:cubicBezTo>
                <a:lnTo>
                  <a:pt x="10418" y="7796"/>
                </a:lnTo>
                <a:cubicBezTo>
                  <a:pt x="9723" y="7513"/>
                  <a:pt x="8997" y="7381"/>
                  <a:pt x="8289" y="7381"/>
                </a:cubicBezTo>
                <a:cubicBezTo>
                  <a:pt x="7542" y="7381"/>
                  <a:pt x="6816" y="7527"/>
                  <a:pt x="6168" y="7796"/>
                </a:cubicBezTo>
                <a:lnTo>
                  <a:pt x="6168" y="796"/>
                </a:lnTo>
                <a:cubicBezTo>
                  <a:pt x="6430" y="676"/>
                  <a:pt x="7238" y="358"/>
                  <a:pt x="8309" y="358"/>
                </a:cubicBezTo>
                <a:close/>
                <a:moveTo>
                  <a:pt x="3700" y="358"/>
                </a:moveTo>
                <a:cubicBezTo>
                  <a:pt x="4458" y="358"/>
                  <a:pt x="5191" y="513"/>
                  <a:pt x="5823" y="796"/>
                </a:cubicBezTo>
                <a:cubicBezTo>
                  <a:pt x="5811" y="1677"/>
                  <a:pt x="5811" y="6761"/>
                  <a:pt x="5811" y="7796"/>
                </a:cubicBezTo>
                <a:cubicBezTo>
                  <a:pt x="5418" y="7642"/>
                  <a:pt x="4656" y="7392"/>
                  <a:pt x="3668" y="7392"/>
                </a:cubicBezTo>
                <a:cubicBezTo>
                  <a:pt x="2929" y="7392"/>
                  <a:pt x="2215" y="7523"/>
                  <a:pt x="1548" y="7808"/>
                </a:cubicBezTo>
                <a:lnTo>
                  <a:pt x="1548" y="3867"/>
                </a:lnTo>
                <a:cubicBezTo>
                  <a:pt x="1548" y="3760"/>
                  <a:pt x="1477" y="3689"/>
                  <a:pt x="1370" y="3689"/>
                </a:cubicBezTo>
                <a:cubicBezTo>
                  <a:pt x="1262" y="3689"/>
                  <a:pt x="1191" y="3760"/>
                  <a:pt x="1191" y="3867"/>
                </a:cubicBezTo>
                <a:lnTo>
                  <a:pt x="1191" y="7987"/>
                </a:lnTo>
                <a:cubicBezTo>
                  <a:pt x="1191" y="8118"/>
                  <a:pt x="1298" y="8225"/>
                  <a:pt x="1429" y="8225"/>
                </a:cubicBezTo>
                <a:cubicBezTo>
                  <a:pt x="1465" y="8225"/>
                  <a:pt x="1489" y="8225"/>
                  <a:pt x="1524" y="8213"/>
                </a:cubicBezTo>
                <a:cubicBezTo>
                  <a:pt x="2203" y="7916"/>
                  <a:pt x="2917" y="7761"/>
                  <a:pt x="3656" y="7761"/>
                </a:cubicBezTo>
                <a:cubicBezTo>
                  <a:pt x="4715" y="7761"/>
                  <a:pt x="5537" y="8070"/>
                  <a:pt x="5799" y="8189"/>
                </a:cubicBezTo>
                <a:lnTo>
                  <a:pt x="5799" y="8606"/>
                </a:lnTo>
                <a:lnTo>
                  <a:pt x="417" y="8606"/>
                </a:lnTo>
                <a:cubicBezTo>
                  <a:pt x="381" y="8606"/>
                  <a:pt x="358" y="8582"/>
                  <a:pt x="358" y="8547"/>
                </a:cubicBezTo>
                <a:lnTo>
                  <a:pt x="358" y="1248"/>
                </a:lnTo>
                <a:cubicBezTo>
                  <a:pt x="358" y="1212"/>
                  <a:pt x="381" y="1188"/>
                  <a:pt x="417" y="1188"/>
                </a:cubicBezTo>
                <a:lnTo>
                  <a:pt x="1203" y="1188"/>
                </a:lnTo>
                <a:lnTo>
                  <a:pt x="1203" y="3153"/>
                </a:lnTo>
                <a:cubicBezTo>
                  <a:pt x="1203" y="3248"/>
                  <a:pt x="1274" y="3332"/>
                  <a:pt x="1382" y="3332"/>
                </a:cubicBezTo>
                <a:cubicBezTo>
                  <a:pt x="1489" y="3332"/>
                  <a:pt x="1560" y="3248"/>
                  <a:pt x="1560" y="3153"/>
                </a:cubicBezTo>
                <a:lnTo>
                  <a:pt x="1560" y="796"/>
                </a:lnTo>
                <a:cubicBezTo>
                  <a:pt x="2253" y="495"/>
                  <a:pt x="2987" y="358"/>
                  <a:pt x="3700" y="358"/>
                </a:cubicBezTo>
                <a:close/>
                <a:moveTo>
                  <a:pt x="6608" y="7987"/>
                </a:moveTo>
                <a:lnTo>
                  <a:pt x="6608" y="9249"/>
                </a:lnTo>
                <a:lnTo>
                  <a:pt x="6501" y="9166"/>
                </a:lnTo>
                <a:cubicBezTo>
                  <a:pt x="6471" y="9136"/>
                  <a:pt x="6430" y="9121"/>
                  <a:pt x="6390" y="9121"/>
                </a:cubicBezTo>
                <a:cubicBezTo>
                  <a:pt x="6349" y="9121"/>
                  <a:pt x="6311" y="9136"/>
                  <a:pt x="6287" y="9166"/>
                </a:cubicBezTo>
                <a:lnTo>
                  <a:pt x="6168" y="9261"/>
                </a:lnTo>
                <a:lnTo>
                  <a:pt x="6168" y="8166"/>
                </a:lnTo>
                <a:cubicBezTo>
                  <a:pt x="6251" y="8118"/>
                  <a:pt x="6418" y="8058"/>
                  <a:pt x="6608" y="7987"/>
                </a:cubicBezTo>
                <a:close/>
                <a:moveTo>
                  <a:pt x="8273" y="0"/>
                </a:moveTo>
                <a:cubicBezTo>
                  <a:pt x="7438" y="0"/>
                  <a:pt x="6643" y="178"/>
                  <a:pt x="5989" y="486"/>
                </a:cubicBezTo>
                <a:cubicBezTo>
                  <a:pt x="5715" y="367"/>
                  <a:pt x="4858" y="10"/>
                  <a:pt x="3668" y="10"/>
                </a:cubicBezTo>
                <a:cubicBezTo>
                  <a:pt x="2858" y="10"/>
                  <a:pt x="2072" y="176"/>
                  <a:pt x="1322" y="510"/>
                </a:cubicBezTo>
                <a:cubicBezTo>
                  <a:pt x="1143" y="593"/>
                  <a:pt x="1191" y="796"/>
                  <a:pt x="1191" y="843"/>
                </a:cubicBezTo>
                <a:lnTo>
                  <a:pt x="405" y="843"/>
                </a:lnTo>
                <a:cubicBezTo>
                  <a:pt x="179" y="843"/>
                  <a:pt x="0" y="1022"/>
                  <a:pt x="0" y="1248"/>
                </a:cubicBezTo>
                <a:lnTo>
                  <a:pt x="0" y="8535"/>
                </a:lnTo>
                <a:cubicBezTo>
                  <a:pt x="0" y="8761"/>
                  <a:pt x="179" y="8939"/>
                  <a:pt x="405" y="8939"/>
                </a:cubicBezTo>
                <a:lnTo>
                  <a:pt x="5811" y="8939"/>
                </a:lnTo>
                <a:lnTo>
                  <a:pt x="5811" y="9630"/>
                </a:lnTo>
                <a:cubicBezTo>
                  <a:pt x="5811" y="9740"/>
                  <a:pt x="5889" y="9808"/>
                  <a:pt x="5977" y="9808"/>
                </a:cubicBezTo>
                <a:cubicBezTo>
                  <a:pt x="6013" y="9808"/>
                  <a:pt x="6050" y="9797"/>
                  <a:pt x="6084" y="9773"/>
                </a:cubicBezTo>
                <a:lnTo>
                  <a:pt x="6382" y="9535"/>
                </a:lnTo>
                <a:cubicBezTo>
                  <a:pt x="6656" y="9737"/>
                  <a:pt x="6668" y="9809"/>
                  <a:pt x="6787" y="9809"/>
                </a:cubicBezTo>
                <a:cubicBezTo>
                  <a:pt x="6894" y="9809"/>
                  <a:pt x="6966" y="9737"/>
                  <a:pt x="6966" y="9630"/>
                </a:cubicBezTo>
                <a:lnTo>
                  <a:pt x="6966" y="8939"/>
                </a:lnTo>
                <a:lnTo>
                  <a:pt x="9335" y="8939"/>
                </a:lnTo>
                <a:cubicBezTo>
                  <a:pt x="9442" y="8939"/>
                  <a:pt x="9513" y="8856"/>
                  <a:pt x="9513" y="8761"/>
                </a:cubicBezTo>
                <a:cubicBezTo>
                  <a:pt x="9513" y="8654"/>
                  <a:pt x="9442" y="8582"/>
                  <a:pt x="9335" y="8582"/>
                </a:cubicBezTo>
                <a:lnTo>
                  <a:pt x="6966" y="8582"/>
                </a:lnTo>
                <a:lnTo>
                  <a:pt x="6966" y="7892"/>
                </a:lnTo>
                <a:cubicBezTo>
                  <a:pt x="7400" y="7783"/>
                  <a:pt x="7847" y="7728"/>
                  <a:pt x="8295" y="7728"/>
                </a:cubicBezTo>
                <a:cubicBezTo>
                  <a:pt x="9025" y="7728"/>
                  <a:pt x="9760" y="7875"/>
                  <a:pt x="10454" y="8177"/>
                </a:cubicBezTo>
                <a:cubicBezTo>
                  <a:pt x="10483" y="8192"/>
                  <a:pt x="10514" y="8199"/>
                  <a:pt x="10544" y="8199"/>
                </a:cubicBezTo>
                <a:cubicBezTo>
                  <a:pt x="10662" y="8199"/>
                  <a:pt x="10776" y="8096"/>
                  <a:pt x="10776" y="7963"/>
                </a:cubicBezTo>
                <a:lnTo>
                  <a:pt x="10776" y="1177"/>
                </a:lnTo>
                <a:lnTo>
                  <a:pt x="11561" y="1177"/>
                </a:lnTo>
                <a:cubicBezTo>
                  <a:pt x="11597" y="1177"/>
                  <a:pt x="11621" y="1212"/>
                  <a:pt x="11621" y="1236"/>
                </a:cubicBezTo>
                <a:lnTo>
                  <a:pt x="11621" y="8535"/>
                </a:lnTo>
                <a:cubicBezTo>
                  <a:pt x="11621" y="8570"/>
                  <a:pt x="11597" y="8594"/>
                  <a:pt x="11561" y="8594"/>
                </a:cubicBezTo>
                <a:lnTo>
                  <a:pt x="10049" y="8594"/>
                </a:lnTo>
                <a:cubicBezTo>
                  <a:pt x="9942" y="8594"/>
                  <a:pt x="9871" y="8666"/>
                  <a:pt x="9871" y="8773"/>
                </a:cubicBezTo>
                <a:cubicBezTo>
                  <a:pt x="9871" y="8880"/>
                  <a:pt x="9942" y="8951"/>
                  <a:pt x="10049" y="8951"/>
                </a:cubicBezTo>
                <a:lnTo>
                  <a:pt x="11561" y="8951"/>
                </a:lnTo>
                <a:cubicBezTo>
                  <a:pt x="11788" y="8951"/>
                  <a:pt x="11966" y="8773"/>
                  <a:pt x="11966" y="8547"/>
                </a:cubicBezTo>
                <a:lnTo>
                  <a:pt x="11966" y="1236"/>
                </a:lnTo>
                <a:cubicBezTo>
                  <a:pt x="11954" y="998"/>
                  <a:pt x="11776" y="831"/>
                  <a:pt x="11549" y="831"/>
                </a:cubicBezTo>
                <a:lnTo>
                  <a:pt x="10764" y="831"/>
                </a:lnTo>
                <a:cubicBezTo>
                  <a:pt x="10752" y="784"/>
                  <a:pt x="10811" y="581"/>
                  <a:pt x="10633" y="498"/>
                </a:cubicBezTo>
                <a:cubicBezTo>
                  <a:pt x="9864" y="154"/>
                  <a:pt x="9051" y="0"/>
                  <a:pt x="8273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4" name="Google Shape;204;p30"/>
          <p:cNvPicPr preferRelativeResize="0"/>
          <p:nvPr/>
        </p:nvPicPr>
        <p:blipFill rotWithShape="1">
          <a:blip r:embed="rId3">
            <a:alphaModFix/>
          </a:blip>
          <a:srcRect l="1449" r="36050"/>
          <a:stretch/>
        </p:blipFill>
        <p:spPr>
          <a:xfrm>
            <a:off x="331425" y="271375"/>
            <a:ext cx="4224899" cy="4506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tr-TR" dirty="0">
                <a:solidFill>
                  <a:schemeClr val="lt1"/>
                </a:solidFill>
              </a:rPr>
              <a:t>Challenge 1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Can we detect automatically that a suspicious pattern occurs?</a:t>
            </a:r>
          </a:p>
        </p:txBody>
      </p:sp>
      <p:sp>
        <p:nvSpPr>
          <p:cNvPr id="207" name="Google Shape;207;p30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89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tin kutusu 2">
            <a:extLst>
              <a:ext uri="{FF2B5EF4-FFF2-40B4-BE49-F238E27FC236}">
                <a16:creationId xmlns:a16="http://schemas.microsoft.com/office/drawing/2014/main" id="{2C890B66-4B1C-4F1C-8C7B-2D24C5E3725A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Problem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6495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Human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supervision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not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maintenance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a 24/7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097" y="2208030"/>
            <a:ext cx="695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Unidentified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errors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significant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damage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without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human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supervision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.</a:t>
            </a: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098" y="2873401"/>
            <a:ext cx="610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recognition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not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possible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during the unattended hours of 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27096" y="3463340"/>
            <a:ext cx="6953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failure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directly impacts revenue 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time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spent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overall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0" name="Shape 2906">
            <a:extLst>
              <a:ext uri="{FF2B5EF4-FFF2-40B4-BE49-F238E27FC236}">
                <a16:creationId xmlns:a16="http://schemas.microsoft.com/office/drawing/2014/main" id="{F1137638-9D99-4F31-9208-DAAA4E81C66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4" name="Shape 2906">
            <a:extLst>
              <a:ext uri="{FF2B5EF4-FFF2-40B4-BE49-F238E27FC236}">
                <a16:creationId xmlns:a16="http://schemas.microsoft.com/office/drawing/2014/main" id="{9D8B3739-8C4B-4F2E-B42F-116AC023C46E}"/>
              </a:ext>
            </a:extLst>
          </p:cNvPr>
          <p:cNvSpPr/>
          <p:nvPr/>
        </p:nvSpPr>
        <p:spPr>
          <a:xfrm>
            <a:off x="766497" y="228653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5" name="Shape 2906">
            <a:extLst>
              <a:ext uri="{FF2B5EF4-FFF2-40B4-BE49-F238E27FC236}">
                <a16:creationId xmlns:a16="http://schemas.microsoft.com/office/drawing/2014/main" id="{ED37F9F3-7754-4D7D-ABFD-F0C1BEAA57A5}"/>
              </a:ext>
            </a:extLst>
          </p:cNvPr>
          <p:cNvSpPr/>
          <p:nvPr/>
        </p:nvSpPr>
        <p:spPr>
          <a:xfrm>
            <a:off x="766497" y="2948172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36" name="Shape 2906">
            <a:extLst>
              <a:ext uri="{FF2B5EF4-FFF2-40B4-BE49-F238E27FC236}">
                <a16:creationId xmlns:a16="http://schemas.microsoft.com/office/drawing/2014/main" id="{F067DB3D-0E45-4720-A51D-ADE9E995B3DB}"/>
              </a:ext>
            </a:extLst>
          </p:cNvPr>
          <p:cNvSpPr/>
          <p:nvPr/>
        </p:nvSpPr>
        <p:spPr>
          <a:xfrm>
            <a:off x="766494" y="353811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pSp>
        <p:nvGrpSpPr>
          <p:cNvPr id="37" name="Google Shape;4436;p58">
            <a:extLst>
              <a:ext uri="{FF2B5EF4-FFF2-40B4-BE49-F238E27FC236}">
                <a16:creationId xmlns:a16="http://schemas.microsoft.com/office/drawing/2014/main" id="{F83C65A3-BB70-4CC7-92FB-F624E75B576B}"/>
              </a:ext>
            </a:extLst>
          </p:cNvPr>
          <p:cNvGrpSpPr/>
          <p:nvPr/>
        </p:nvGrpSpPr>
        <p:grpSpPr>
          <a:xfrm>
            <a:off x="4387097" y="4387793"/>
            <a:ext cx="369805" cy="353782"/>
            <a:chOff x="3950316" y="3820307"/>
            <a:chExt cx="369805" cy="353782"/>
          </a:xfrm>
        </p:grpSpPr>
        <p:sp>
          <p:nvSpPr>
            <p:cNvPr id="38" name="Google Shape;4437;p58">
              <a:extLst>
                <a:ext uri="{FF2B5EF4-FFF2-40B4-BE49-F238E27FC236}">
                  <a16:creationId xmlns:a16="http://schemas.microsoft.com/office/drawing/2014/main" id="{2186212A-D5BE-4B86-842B-2353A097013E}"/>
                </a:ext>
              </a:extLst>
            </p:cNvPr>
            <p:cNvSpPr/>
            <p:nvPr/>
          </p:nvSpPr>
          <p:spPr>
            <a:xfrm>
              <a:off x="4040561" y="3880991"/>
              <a:ext cx="99802" cy="28383"/>
            </a:xfrm>
            <a:custGeom>
              <a:avLst/>
              <a:gdLst/>
              <a:ahLst/>
              <a:cxnLst/>
              <a:rect l="l" t="t" r="r" b="b"/>
              <a:pathLst>
                <a:path w="3133" h="891" extrusionOk="0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438;p58">
              <a:extLst>
                <a:ext uri="{FF2B5EF4-FFF2-40B4-BE49-F238E27FC236}">
                  <a16:creationId xmlns:a16="http://schemas.microsoft.com/office/drawing/2014/main" id="{38C92BE6-88D7-404E-837A-DB3605B06229}"/>
                </a:ext>
              </a:extLst>
            </p:cNvPr>
            <p:cNvSpPr/>
            <p:nvPr/>
          </p:nvSpPr>
          <p:spPr>
            <a:xfrm>
              <a:off x="3950316" y="3820307"/>
              <a:ext cx="369805" cy="353782"/>
            </a:xfrm>
            <a:custGeom>
              <a:avLst/>
              <a:gdLst/>
              <a:ahLst/>
              <a:cxnLst/>
              <a:rect l="l" t="t" r="r" b="b"/>
              <a:pathLst>
                <a:path w="11609" h="11106" extrusionOk="0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439;p58">
              <a:extLst>
                <a:ext uri="{FF2B5EF4-FFF2-40B4-BE49-F238E27FC236}">
                  <a16:creationId xmlns:a16="http://schemas.microsoft.com/office/drawing/2014/main" id="{CC3F8B90-B721-4B66-9298-DEC20A848FE6}"/>
                </a:ext>
              </a:extLst>
            </p:cNvPr>
            <p:cNvSpPr/>
            <p:nvPr/>
          </p:nvSpPr>
          <p:spPr>
            <a:xfrm>
              <a:off x="4098219" y="3850602"/>
              <a:ext cx="101299" cy="195781"/>
            </a:xfrm>
            <a:custGeom>
              <a:avLst/>
              <a:gdLst/>
              <a:ahLst/>
              <a:cxnLst/>
              <a:rect l="l" t="t" r="r" b="b"/>
              <a:pathLst>
                <a:path w="3180" h="6146" extrusionOk="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440;p58">
              <a:extLst>
                <a:ext uri="{FF2B5EF4-FFF2-40B4-BE49-F238E27FC236}">
                  <a16:creationId xmlns:a16="http://schemas.microsoft.com/office/drawing/2014/main" id="{AA98FEC0-359B-49A4-A261-D2A1BF943291}"/>
                </a:ext>
              </a:extLst>
            </p:cNvPr>
            <p:cNvSpPr/>
            <p:nvPr/>
          </p:nvSpPr>
          <p:spPr>
            <a:xfrm>
              <a:off x="3981789" y="3849136"/>
              <a:ext cx="103178" cy="198011"/>
            </a:xfrm>
            <a:custGeom>
              <a:avLst/>
              <a:gdLst/>
              <a:ahLst/>
              <a:cxnLst/>
              <a:rect l="l" t="t" r="r" b="b"/>
              <a:pathLst>
                <a:path w="3239" h="6216" extrusionOk="0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2390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201075"/>
            <a:ext cx="57599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solve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recognition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tasks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tamaran" panose="020B0604020202020204" charset="-94"/>
                <a:cs typeface="Catamaran" panose="020B0604020202020204" charset="-94"/>
              </a:rPr>
              <a:t>supervised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100" y="1616379"/>
            <a:ext cx="6953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suspicious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pattern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detected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expert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should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possible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error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: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9" name="Metin kutusu 28">
            <a:extLst>
              <a:ext uri="{FF2B5EF4-FFF2-40B4-BE49-F238E27FC236}">
                <a16:creationId xmlns:a16="http://schemas.microsoft.com/office/drawing/2014/main" id="{BC4EC283-3CB3-44D1-B45B-A8AAF167BFD4}"/>
              </a:ext>
            </a:extLst>
          </p:cNvPr>
          <p:cNvSpPr txBox="1"/>
          <p:nvPr/>
        </p:nvSpPr>
        <p:spPr>
          <a:xfrm>
            <a:off x="927100" y="4373890"/>
            <a:ext cx="708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both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succesful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anomalous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with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enough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variety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a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trained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classify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future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7" name="Metin kutusu 6">
            <a:extLst>
              <a:ext uri="{FF2B5EF4-FFF2-40B4-BE49-F238E27FC236}">
                <a16:creationId xmlns:a16="http://schemas.microsoft.com/office/drawing/2014/main" id="{260703E5-D8F9-4962-8A0A-6E6EC1F6AD1F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Solution 1: </a:t>
            </a:r>
            <a:r>
              <a:rPr lang="tr-TR" sz="2800" b="1" dirty="0" err="1">
                <a:latin typeface="Livvic" panose="020B0604020202020204" charset="-94"/>
              </a:rPr>
              <a:t>Pattern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latin typeface="Livvic" panose="020B0604020202020204" charset="-94"/>
              </a:rPr>
              <a:t>Detection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ivvic" panose="020B0604020202020204" charset="-94"/>
              </a:rPr>
              <a:t>After</a:t>
            </a:r>
            <a:r>
              <a:rPr lang="tr-TR" sz="2800" b="1" dirty="0">
                <a:latin typeface="Livvic" panose="020B0604020202020204" charset="-94"/>
              </a:rPr>
              <a:t> Test</a:t>
            </a:r>
            <a:endParaRPr lang="en-US" sz="2800" b="1" dirty="0">
              <a:latin typeface="Livvic" panose="020B0604020202020204" charset="-94"/>
            </a:endParaRPr>
          </a:p>
        </p:txBody>
      </p:sp>
      <p:graphicFrame>
        <p:nvGraphicFramePr>
          <p:cNvPr id="13" name="Tablo 5">
            <a:extLst>
              <a:ext uri="{FF2B5EF4-FFF2-40B4-BE49-F238E27FC236}">
                <a16:creationId xmlns:a16="http://schemas.microsoft.com/office/drawing/2014/main" id="{FDD352F7-EB59-4238-8B8F-72F27E15AD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613210"/>
              </p:ext>
            </p:extLst>
          </p:nvPr>
        </p:nvGraphicFramePr>
        <p:xfrm>
          <a:off x="1809750" y="2301373"/>
          <a:ext cx="5524500" cy="1910742"/>
        </p:xfrm>
        <a:graphic>
          <a:graphicData uri="http://schemas.openxmlformats.org/drawingml/2006/table">
            <a:tbl>
              <a:tblPr firstRow="1" bandRow="1">
                <a:tableStyleId>{BC03B787-9657-4C41-BA5D-8D9DF69BE7B3}</a:tableStyleId>
              </a:tblPr>
              <a:tblGrid>
                <a:gridCol w="1046213">
                  <a:extLst>
                    <a:ext uri="{9D8B030D-6E8A-4147-A177-3AD203B41FA5}">
                      <a16:colId xmlns:a16="http://schemas.microsoft.com/office/drawing/2014/main" val="2349549051"/>
                    </a:ext>
                  </a:extLst>
                </a:gridCol>
                <a:gridCol w="1218804">
                  <a:extLst>
                    <a:ext uri="{9D8B030D-6E8A-4147-A177-3AD203B41FA5}">
                      <a16:colId xmlns:a16="http://schemas.microsoft.com/office/drawing/2014/main" val="17960782"/>
                    </a:ext>
                  </a:extLst>
                </a:gridCol>
                <a:gridCol w="830767">
                  <a:extLst>
                    <a:ext uri="{9D8B030D-6E8A-4147-A177-3AD203B41FA5}">
                      <a16:colId xmlns:a16="http://schemas.microsoft.com/office/drawing/2014/main" val="155046888"/>
                    </a:ext>
                  </a:extLst>
                </a:gridCol>
                <a:gridCol w="840259">
                  <a:extLst>
                    <a:ext uri="{9D8B030D-6E8A-4147-A177-3AD203B41FA5}">
                      <a16:colId xmlns:a16="http://schemas.microsoft.com/office/drawing/2014/main" val="3648193622"/>
                    </a:ext>
                  </a:extLst>
                </a:gridCol>
                <a:gridCol w="408424">
                  <a:extLst>
                    <a:ext uri="{9D8B030D-6E8A-4147-A177-3AD203B41FA5}">
                      <a16:colId xmlns:a16="http://schemas.microsoft.com/office/drawing/2014/main" val="1716270697"/>
                    </a:ext>
                  </a:extLst>
                </a:gridCol>
                <a:gridCol w="1180033">
                  <a:extLst>
                    <a:ext uri="{9D8B030D-6E8A-4147-A177-3AD203B41FA5}">
                      <a16:colId xmlns:a16="http://schemas.microsoft.com/office/drawing/2014/main" val="2813691987"/>
                    </a:ext>
                  </a:extLst>
                </a:gridCol>
              </a:tblGrid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TestID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Timestamp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>
                          <a:latin typeface="Catamaran" panose="020B0604020202020204" charset="-94"/>
                          <a:cs typeface="Catamaran" panose="020B0604020202020204" charset="-94"/>
                        </a:rPr>
                        <a:t>Parameter1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tr-TR" sz="900" b="1" dirty="0">
                          <a:latin typeface="Catamaran" panose="020B0604020202020204" charset="-94"/>
                          <a:cs typeface="Catamaran" panose="020B0604020202020204" charset="-94"/>
                        </a:rPr>
                        <a:t>Parameter2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  <a:p>
                      <a:pPr algn="ctr"/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b="1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Label</a:t>
                      </a:r>
                      <a:endParaRPr lang="en-US" sz="900" b="1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890978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111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2012-12-15 11:15:09.205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3.632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1023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Successful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627162"/>
                  </a:ext>
                </a:extLst>
              </a:tr>
              <a:tr h="304398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112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4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11:15:09.205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2.786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987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I</a:t>
                      </a:r>
                      <a:r>
                        <a:rPr lang="en-US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naccurate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D</a:t>
                      </a:r>
                      <a:r>
                        <a:rPr lang="en-US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ispensing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485136"/>
                  </a:ext>
                </a:extLst>
              </a:tr>
              <a:tr h="418547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…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</a:p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.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4660934"/>
                  </a:ext>
                </a:extLst>
              </a:tr>
              <a:tr h="371904"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113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2012-12-1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3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11:15:09.205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4.145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987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L</a:t>
                      </a:r>
                      <a:r>
                        <a:rPr lang="en-US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oss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of 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R</a:t>
                      </a:r>
                      <a:r>
                        <a:rPr lang="en-US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eagent</a:t>
                      </a:r>
                      <a:r>
                        <a:rPr lang="en-US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 </a:t>
                      </a:r>
                      <a:r>
                        <a:rPr lang="tr-TR" sz="900" dirty="0">
                          <a:latin typeface="Catamaran" panose="020B0604020202020204" charset="-94"/>
                          <a:cs typeface="Catamaran" panose="020B0604020202020204" charset="-94"/>
                        </a:rPr>
                        <a:t>S</a:t>
                      </a:r>
                      <a:r>
                        <a:rPr lang="en-US" sz="900" dirty="0" err="1">
                          <a:latin typeface="Catamaran" panose="020B0604020202020204" charset="-94"/>
                          <a:cs typeface="Catamaran" panose="020B0604020202020204" charset="-94"/>
                        </a:rPr>
                        <a:t>tability</a:t>
                      </a:r>
                      <a:endParaRPr lang="en-US" sz="900" dirty="0">
                        <a:latin typeface="Catamaran" panose="020B0604020202020204" charset="-94"/>
                        <a:cs typeface="Catamaran" panose="020B0604020202020204" charset="-94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299416"/>
                  </a:ext>
                </a:extLst>
              </a:tr>
            </a:tbl>
          </a:graphicData>
        </a:graphic>
      </p:graphicFrame>
      <p:sp>
        <p:nvSpPr>
          <p:cNvPr id="15" name="Shape 2906">
            <a:extLst>
              <a:ext uri="{FF2B5EF4-FFF2-40B4-BE49-F238E27FC236}">
                <a16:creationId xmlns:a16="http://schemas.microsoft.com/office/drawing/2014/main" id="{EB555552-3D4F-489F-A6ED-01DE6B06174D}"/>
              </a:ext>
            </a:extLst>
          </p:cNvPr>
          <p:cNvSpPr/>
          <p:nvPr/>
        </p:nvSpPr>
        <p:spPr>
          <a:xfrm>
            <a:off x="766501" y="127584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6" name="Shape 2906">
            <a:extLst>
              <a:ext uri="{FF2B5EF4-FFF2-40B4-BE49-F238E27FC236}">
                <a16:creationId xmlns:a16="http://schemas.microsoft.com/office/drawing/2014/main" id="{F66C39AE-C3D6-4393-A773-B42196BE58AA}"/>
              </a:ext>
            </a:extLst>
          </p:cNvPr>
          <p:cNvSpPr/>
          <p:nvPr/>
        </p:nvSpPr>
        <p:spPr>
          <a:xfrm>
            <a:off x="766501" y="1661161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7" name="Shape 2906">
            <a:extLst>
              <a:ext uri="{FF2B5EF4-FFF2-40B4-BE49-F238E27FC236}">
                <a16:creationId xmlns:a16="http://schemas.microsoft.com/office/drawing/2014/main" id="{B68AEFFD-7D86-4334-82C8-854ED6506777}"/>
              </a:ext>
            </a:extLst>
          </p:cNvPr>
          <p:cNvSpPr/>
          <p:nvPr/>
        </p:nvSpPr>
        <p:spPr>
          <a:xfrm>
            <a:off x="766501" y="446629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</p:spTree>
    <p:extLst>
      <p:ext uri="{BB962C8B-B14F-4D97-AF65-F5344CB8AC3E}">
        <p14:creationId xmlns:p14="http://schemas.microsoft.com/office/powerpoint/2010/main" val="1401587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0" y="1550154"/>
            <a:ext cx="5747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Unattended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hours of operation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controlled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by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model. 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100" y="2451635"/>
            <a:ext cx="7181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identifies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from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after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can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taken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accordingly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i.e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restart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procedure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if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exists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in </a:t>
            </a:r>
            <a:r>
              <a:rPr lang="en-US" dirty="0">
                <a:latin typeface="Catamaran" panose="020B0604020202020204" charset="-94"/>
                <a:cs typeface="Catamaran" panose="020B0604020202020204" charset="-94"/>
              </a:rPr>
              <a:t>centrifuge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process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101" y="3419015"/>
            <a:ext cx="6588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model can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outperform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expert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analysis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which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minimizes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human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error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 [1]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F511775-CBD7-404F-9A84-B8C651EC2966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Value </a:t>
            </a:r>
            <a:r>
              <a:rPr lang="tr-TR" sz="2800" b="1" dirty="0" err="1">
                <a:latin typeface="Livvic" panose="020B0604020202020204" charset="-94"/>
              </a:rPr>
              <a:t>Proposition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D194554-C348-4709-87EA-B7E79E2E14B4}"/>
              </a:ext>
            </a:extLst>
          </p:cNvPr>
          <p:cNvSpPr/>
          <p:nvPr/>
        </p:nvSpPr>
        <p:spPr>
          <a:xfrm>
            <a:off x="766501" y="251209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F4239D27-6D51-4633-AF75-020A3B3F0D36}"/>
              </a:ext>
            </a:extLst>
          </p:cNvPr>
          <p:cNvSpPr/>
          <p:nvPr/>
        </p:nvSpPr>
        <p:spPr>
          <a:xfrm>
            <a:off x="766501" y="349509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grpSp>
        <p:nvGrpSpPr>
          <p:cNvPr id="12" name="Google Shape;4039;p57">
            <a:extLst>
              <a:ext uri="{FF2B5EF4-FFF2-40B4-BE49-F238E27FC236}">
                <a16:creationId xmlns:a16="http://schemas.microsoft.com/office/drawing/2014/main" id="{A744A92F-48A5-4CA0-81D6-5209EF2BC38C}"/>
              </a:ext>
            </a:extLst>
          </p:cNvPr>
          <p:cNvGrpSpPr/>
          <p:nvPr/>
        </p:nvGrpSpPr>
        <p:grpSpPr>
          <a:xfrm>
            <a:off x="4384645" y="4365025"/>
            <a:ext cx="374709" cy="374010"/>
            <a:chOff x="1421638" y="4125629"/>
            <a:chExt cx="374709" cy="374010"/>
          </a:xfrm>
        </p:grpSpPr>
        <p:sp>
          <p:nvSpPr>
            <p:cNvPr id="13" name="Google Shape;4040;p57">
              <a:extLst>
                <a:ext uri="{FF2B5EF4-FFF2-40B4-BE49-F238E27FC236}">
                  <a16:creationId xmlns:a16="http://schemas.microsoft.com/office/drawing/2014/main" id="{C1CB7FBE-4CAB-4DC4-A9E8-698D031C6DA9}"/>
                </a:ext>
              </a:extLst>
            </p:cNvPr>
            <p:cNvSpPr/>
            <p:nvPr/>
          </p:nvSpPr>
          <p:spPr>
            <a:xfrm>
              <a:off x="1421638" y="4265954"/>
              <a:ext cx="374709" cy="233685"/>
            </a:xfrm>
            <a:custGeom>
              <a:avLst/>
              <a:gdLst/>
              <a:ahLst/>
              <a:cxnLst/>
              <a:rect l="l" t="t" r="r" b="b"/>
              <a:pathLst>
                <a:path w="11800" h="7359" extrusionOk="0">
                  <a:moveTo>
                    <a:pt x="3180" y="3298"/>
                  </a:moveTo>
                  <a:lnTo>
                    <a:pt x="3180" y="7001"/>
                  </a:lnTo>
                  <a:lnTo>
                    <a:pt x="1691" y="7001"/>
                  </a:lnTo>
                  <a:lnTo>
                    <a:pt x="1691" y="3298"/>
                  </a:lnTo>
                  <a:close/>
                  <a:moveTo>
                    <a:pt x="6680" y="2370"/>
                  </a:moveTo>
                  <a:lnTo>
                    <a:pt x="6680" y="7001"/>
                  </a:lnTo>
                  <a:lnTo>
                    <a:pt x="5192" y="7001"/>
                  </a:lnTo>
                  <a:lnTo>
                    <a:pt x="5192" y="2370"/>
                  </a:lnTo>
                  <a:close/>
                  <a:moveTo>
                    <a:pt x="10180" y="345"/>
                  </a:moveTo>
                  <a:lnTo>
                    <a:pt x="10180" y="7001"/>
                  </a:lnTo>
                  <a:lnTo>
                    <a:pt x="8692" y="7001"/>
                  </a:lnTo>
                  <a:lnTo>
                    <a:pt x="8692" y="345"/>
                  </a:lnTo>
                  <a:close/>
                  <a:moveTo>
                    <a:pt x="8502" y="0"/>
                  </a:moveTo>
                  <a:cubicBezTo>
                    <a:pt x="8406" y="0"/>
                    <a:pt x="8323" y="84"/>
                    <a:pt x="8323" y="179"/>
                  </a:cubicBezTo>
                  <a:lnTo>
                    <a:pt x="8323" y="7001"/>
                  </a:lnTo>
                  <a:lnTo>
                    <a:pt x="7013" y="7001"/>
                  </a:lnTo>
                  <a:lnTo>
                    <a:pt x="7013" y="2203"/>
                  </a:lnTo>
                  <a:cubicBezTo>
                    <a:pt x="7013" y="2120"/>
                    <a:pt x="6930" y="2024"/>
                    <a:pt x="6835" y="2024"/>
                  </a:cubicBezTo>
                  <a:lnTo>
                    <a:pt x="4989" y="2024"/>
                  </a:lnTo>
                  <a:cubicBezTo>
                    <a:pt x="4894" y="2024"/>
                    <a:pt x="4811" y="2108"/>
                    <a:pt x="4811" y="2203"/>
                  </a:cubicBezTo>
                  <a:lnTo>
                    <a:pt x="4811" y="7001"/>
                  </a:lnTo>
                  <a:lnTo>
                    <a:pt x="3501" y="7001"/>
                  </a:lnTo>
                  <a:lnTo>
                    <a:pt x="3501" y="3132"/>
                  </a:lnTo>
                  <a:cubicBezTo>
                    <a:pt x="3501" y="3036"/>
                    <a:pt x="3418" y="2953"/>
                    <a:pt x="3322" y="2953"/>
                  </a:cubicBezTo>
                  <a:lnTo>
                    <a:pt x="1477" y="2953"/>
                  </a:lnTo>
                  <a:cubicBezTo>
                    <a:pt x="1382" y="2953"/>
                    <a:pt x="1298" y="3024"/>
                    <a:pt x="1298" y="3132"/>
                  </a:cubicBezTo>
                  <a:lnTo>
                    <a:pt x="1298" y="7001"/>
                  </a:lnTo>
                  <a:lnTo>
                    <a:pt x="179" y="7001"/>
                  </a:lnTo>
                  <a:cubicBezTo>
                    <a:pt x="84" y="7001"/>
                    <a:pt x="1" y="7073"/>
                    <a:pt x="1" y="7180"/>
                  </a:cubicBezTo>
                  <a:cubicBezTo>
                    <a:pt x="1" y="7287"/>
                    <a:pt x="72" y="7358"/>
                    <a:pt x="179" y="7358"/>
                  </a:cubicBezTo>
                  <a:lnTo>
                    <a:pt x="11597" y="7358"/>
                  </a:lnTo>
                  <a:cubicBezTo>
                    <a:pt x="11681" y="7358"/>
                    <a:pt x="11776" y="7287"/>
                    <a:pt x="11776" y="7180"/>
                  </a:cubicBezTo>
                  <a:cubicBezTo>
                    <a:pt x="11800" y="7073"/>
                    <a:pt x="11728" y="7001"/>
                    <a:pt x="11633" y="7001"/>
                  </a:cubicBezTo>
                  <a:lnTo>
                    <a:pt x="10526" y="7001"/>
                  </a:lnTo>
                  <a:lnTo>
                    <a:pt x="10526" y="179"/>
                  </a:lnTo>
                  <a:cubicBezTo>
                    <a:pt x="10526" y="95"/>
                    <a:pt x="10442" y="0"/>
                    <a:pt x="1034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041;p57">
              <a:extLst>
                <a:ext uri="{FF2B5EF4-FFF2-40B4-BE49-F238E27FC236}">
                  <a16:creationId xmlns:a16="http://schemas.microsoft.com/office/drawing/2014/main" id="{9268ECA9-5F30-4BCF-A2B3-D8782500DE32}"/>
                </a:ext>
              </a:extLst>
            </p:cNvPr>
            <p:cNvSpPr/>
            <p:nvPr/>
          </p:nvSpPr>
          <p:spPr>
            <a:xfrm>
              <a:off x="1428052" y="4125629"/>
              <a:ext cx="356958" cy="215585"/>
            </a:xfrm>
            <a:custGeom>
              <a:avLst/>
              <a:gdLst/>
              <a:ahLst/>
              <a:cxnLst/>
              <a:rect l="l" t="t" r="r" b="b"/>
              <a:pathLst>
                <a:path w="11241" h="6789" extrusionOk="0">
                  <a:moveTo>
                    <a:pt x="10668" y="0"/>
                  </a:moveTo>
                  <a:cubicBezTo>
                    <a:pt x="10653" y="0"/>
                    <a:pt x="10637" y="1"/>
                    <a:pt x="10621" y="2"/>
                  </a:cubicBezTo>
                  <a:lnTo>
                    <a:pt x="9145" y="181"/>
                  </a:lnTo>
                  <a:cubicBezTo>
                    <a:pt x="8847" y="216"/>
                    <a:pt x="8633" y="490"/>
                    <a:pt x="8669" y="788"/>
                  </a:cubicBezTo>
                  <a:cubicBezTo>
                    <a:pt x="8691" y="1064"/>
                    <a:pt x="8938" y="1268"/>
                    <a:pt x="9211" y="1268"/>
                  </a:cubicBezTo>
                  <a:cubicBezTo>
                    <a:pt x="9232" y="1268"/>
                    <a:pt x="9254" y="1267"/>
                    <a:pt x="9276" y="1264"/>
                  </a:cubicBezTo>
                  <a:lnTo>
                    <a:pt x="9395" y="1252"/>
                  </a:lnTo>
                  <a:lnTo>
                    <a:pt x="9395" y="1252"/>
                  </a:lnTo>
                  <a:cubicBezTo>
                    <a:pt x="7597" y="3348"/>
                    <a:pt x="5442" y="4443"/>
                    <a:pt x="3918" y="4979"/>
                  </a:cubicBezTo>
                  <a:cubicBezTo>
                    <a:pt x="2025" y="5657"/>
                    <a:pt x="561" y="5717"/>
                    <a:pt x="537" y="5717"/>
                  </a:cubicBezTo>
                  <a:cubicBezTo>
                    <a:pt x="239" y="5729"/>
                    <a:pt x="1" y="5967"/>
                    <a:pt x="25" y="6265"/>
                  </a:cubicBezTo>
                  <a:cubicBezTo>
                    <a:pt x="37" y="6562"/>
                    <a:pt x="275" y="6789"/>
                    <a:pt x="561" y="6789"/>
                  </a:cubicBezTo>
                  <a:lnTo>
                    <a:pt x="572" y="6789"/>
                  </a:lnTo>
                  <a:cubicBezTo>
                    <a:pt x="632" y="6789"/>
                    <a:pt x="2192" y="6729"/>
                    <a:pt x="4263" y="6003"/>
                  </a:cubicBezTo>
                  <a:cubicBezTo>
                    <a:pt x="5418" y="5586"/>
                    <a:pt x="6514" y="5050"/>
                    <a:pt x="7490" y="4383"/>
                  </a:cubicBezTo>
                  <a:cubicBezTo>
                    <a:pt x="7561" y="4324"/>
                    <a:pt x="7597" y="4217"/>
                    <a:pt x="7538" y="4145"/>
                  </a:cubicBezTo>
                  <a:cubicBezTo>
                    <a:pt x="7501" y="4093"/>
                    <a:pt x="7445" y="4065"/>
                    <a:pt x="7391" y="4065"/>
                  </a:cubicBezTo>
                  <a:cubicBezTo>
                    <a:pt x="7358" y="4065"/>
                    <a:pt x="7326" y="4075"/>
                    <a:pt x="7299" y="4098"/>
                  </a:cubicBezTo>
                  <a:cubicBezTo>
                    <a:pt x="6335" y="4753"/>
                    <a:pt x="5275" y="5288"/>
                    <a:pt x="4144" y="5693"/>
                  </a:cubicBezTo>
                  <a:cubicBezTo>
                    <a:pt x="2132" y="6408"/>
                    <a:pt x="632" y="6467"/>
                    <a:pt x="561" y="6467"/>
                  </a:cubicBezTo>
                  <a:cubicBezTo>
                    <a:pt x="453" y="6467"/>
                    <a:pt x="358" y="6372"/>
                    <a:pt x="358" y="6265"/>
                  </a:cubicBezTo>
                  <a:cubicBezTo>
                    <a:pt x="358" y="6169"/>
                    <a:pt x="441" y="6074"/>
                    <a:pt x="561" y="6062"/>
                  </a:cubicBezTo>
                  <a:cubicBezTo>
                    <a:pt x="572" y="6062"/>
                    <a:pt x="2085" y="6003"/>
                    <a:pt x="4037" y="5300"/>
                  </a:cubicBezTo>
                  <a:cubicBezTo>
                    <a:pt x="5680" y="4717"/>
                    <a:pt x="8026" y="3514"/>
                    <a:pt x="9943" y="1133"/>
                  </a:cubicBezTo>
                  <a:cubicBezTo>
                    <a:pt x="10035" y="1018"/>
                    <a:pt x="9949" y="847"/>
                    <a:pt x="9813" y="847"/>
                  </a:cubicBezTo>
                  <a:cubicBezTo>
                    <a:pt x="9809" y="847"/>
                    <a:pt x="9804" y="847"/>
                    <a:pt x="9800" y="847"/>
                  </a:cubicBezTo>
                  <a:lnTo>
                    <a:pt x="9252" y="931"/>
                  </a:lnTo>
                  <a:cubicBezTo>
                    <a:pt x="9244" y="932"/>
                    <a:pt x="9236" y="932"/>
                    <a:pt x="9228" y="932"/>
                  </a:cubicBezTo>
                  <a:cubicBezTo>
                    <a:pt x="9139" y="932"/>
                    <a:pt x="9049" y="874"/>
                    <a:pt x="9038" y="776"/>
                  </a:cubicBezTo>
                  <a:cubicBezTo>
                    <a:pt x="9014" y="657"/>
                    <a:pt x="9085" y="550"/>
                    <a:pt x="9204" y="538"/>
                  </a:cubicBezTo>
                  <a:lnTo>
                    <a:pt x="10681" y="359"/>
                  </a:lnTo>
                  <a:cubicBezTo>
                    <a:pt x="10688" y="358"/>
                    <a:pt x="10696" y="358"/>
                    <a:pt x="10703" y="358"/>
                  </a:cubicBezTo>
                  <a:cubicBezTo>
                    <a:pt x="10812" y="358"/>
                    <a:pt x="10895" y="438"/>
                    <a:pt x="10895" y="550"/>
                  </a:cubicBezTo>
                  <a:lnTo>
                    <a:pt x="10895" y="2026"/>
                  </a:lnTo>
                  <a:cubicBezTo>
                    <a:pt x="10895" y="2133"/>
                    <a:pt x="10812" y="2217"/>
                    <a:pt x="10705" y="2217"/>
                  </a:cubicBezTo>
                  <a:cubicBezTo>
                    <a:pt x="10598" y="2217"/>
                    <a:pt x="10514" y="2133"/>
                    <a:pt x="10514" y="2026"/>
                  </a:cubicBezTo>
                  <a:lnTo>
                    <a:pt x="10514" y="1586"/>
                  </a:lnTo>
                  <a:cubicBezTo>
                    <a:pt x="10514" y="1502"/>
                    <a:pt x="10467" y="1443"/>
                    <a:pt x="10407" y="1419"/>
                  </a:cubicBezTo>
                  <a:cubicBezTo>
                    <a:pt x="10387" y="1409"/>
                    <a:pt x="10368" y="1405"/>
                    <a:pt x="10349" y="1405"/>
                  </a:cubicBezTo>
                  <a:cubicBezTo>
                    <a:pt x="10298" y="1405"/>
                    <a:pt x="10251" y="1435"/>
                    <a:pt x="10217" y="1478"/>
                  </a:cubicBezTo>
                  <a:cubicBezTo>
                    <a:pt x="9574" y="2264"/>
                    <a:pt x="8835" y="2979"/>
                    <a:pt x="8026" y="3610"/>
                  </a:cubicBezTo>
                  <a:cubicBezTo>
                    <a:pt x="7954" y="3669"/>
                    <a:pt x="7942" y="3764"/>
                    <a:pt x="8002" y="3848"/>
                  </a:cubicBezTo>
                  <a:cubicBezTo>
                    <a:pt x="8036" y="3888"/>
                    <a:pt x="8081" y="3910"/>
                    <a:pt x="8129" y="3910"/>
                  </a:cubicBezTo>
                  <a:cubicBezTo>
                    <a:pt x="8166" y="3910"/>
                    <a:pt x="8204" y="3897"/>
                    <a:pt x="8240" y="3872"/>
                  </a:cubicBezTo>
                  <a:cubicBezTo>
                    <a:pt x="8931" y="3336"/>
                    <a:pt x="9585" y="2729"/>
                    <a:pt x="10169" y="2062"/>
                  </a:cubicBezTo>
                  <a:cubicBezTo>
                    <a:pt x="10181" y="2336"/>
                    <a:pt x="10419" y="2574"/>
                    <a:pt x="10705" y="2574"/>
                  </a:cubicBezTo>
                  <a:cubicBezTo>
                    <a:pt x="11002" y="2574"/>
                    <a:pt x="11240" y="2336"/>
                    <a:pt x="11240" y="2038"/>
                  </a:cubicBezTo>
                  <a:lnTo>
                    <a:pt x="11240" y="573"/>
                  </a:lnTo>
                  <a:cubicBezTo>
                    <a:pt x="11240" y="395"/>
                    <a:pt x="11169" y="240"/>
                    <a:pt x="11050" y="133"/>
                  </a:cubicBezTo>
                  <a:cubicBezTo>
                    <a:pt x="10943" y="47"/>
                    <a:pt x="10807" y="0"/>
                    <a:pt x="106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2">
                  <a:lumMod val="50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7782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tin kutusu 3">
            <a:extLst>
              <a:ext uri="{FF2B5EF4-FFF2-40B4-BE49-F238E27FC236}">
                <a16:creationId xmlns:a16="http://schemas.microsoft.com/office/drawing/2014/main" id="{45A14F6C-5AFE-4BA8-ABF2-4FCEA2E67FE8}"/>
              </a:ext>
            </a:extLst>
          </p:cNvPr>
          <p:cNvSpPr txBox="1"/>
          <p:nvPr/>
        </p:nvSpPr>
        <p:spPr>
          <a:xfrm>
            <a:off x="927101" y="1550154"/>
            <a:ext cx="659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Machine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’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performance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significantly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depends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on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quality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when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using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supervised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algorithms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7" name="Metin kutusu 26">
            <a:extLst>
              <a:ext uri="{FF2B5EF4-FFF2-40B4-BE49-F238E27FC236}">
                <a16:creationId xmlns:a16="http://schemas.microsoft.com/office/drawing/2014/main" id="{513E630D-4327-4D94-82FB-4A4F3B32F4A7}"/>
              </a:ext>
            </a:extLst>
          </p:cNvPr>
          <p:cNvSpPr txBox="1"/>
          <p:nvPr/>
        </p:nvSpPr>
        <p:spPr>
          <a:xfrm>
            <a:off x="927101" y="2451635"/>
            <a:ext cx="6946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must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be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correctly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each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must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have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enough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samples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represent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distribution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of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anomaly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so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,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large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may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needed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28" name="Metin kutusu 27">
            <a:extLst>
              <a:ext uri="{FF2B5EF4-FFF2-40B4-BE49-F238E27FC236}">
                <a16:creationId xmlns:a16="http://schemas.microsoft.com/office/drawing/2014/main" id="{383B0F86-1FBC-4CE2-8189-920245AB01AE}"/>
              </a:ext>
            </a:extLst>
          </p:cNvPr>
          <p:cNvSpPr txBox="1"/>
          <p:nvPr/>
        </p:nvSpPr>
        <p:spPr>
          <a:xfrm>
            <a:off x="927101" y="3419015"/>
            <a:ext cx="67119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preparation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step is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labor-intensive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but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machine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learning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models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make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overall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automated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testing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task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more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efficient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latin typeface="Catamaran" panose="020B0604020202020204" charset="-94"/>
                <a:cs typeface="Catamaran" panose="020B0604020202020204" charset="-94"/>
              </a:rPr>
              <a:t>effective</a:t>
            </a:r>
            <a:r>
              <a:rPr lang="tr-TR" dirty="0">
                <a:latin typeface="Catamaran" panose="020B0604020202020204" charset="-94"/>
                <a:cs typeface="Catamaran" panose="020B0604020202020204" charset="-94"/>
              </a:rPr>
              <a:t>.</a:t>
            </a:r>
            <a:endParaRPr lang="en-US" dirty="0"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8" name="Metin kutusu 7">
            <a:extLst>
              <a:ext uri="{FF2B5EF4-FFF2-40B4-BE49-F238E27FC236}">
                <a16:creationId xmlns:a16="http://schemas.microsoft.com/office/drawing/2014/main" id="{3F511775-CBD7-404F-9A84-B8C651EC2966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 err="1">
                <a:latin typeface="Livvic" panose="020B0604020202020204" charset="-94"/>
              </a:rPr>
              <a:t>Dataset</a:t>
            </a:r>
            <a:r>
              <a:rPr lang="tr-TR" sz="2800" b="1" dirty="0">
                <a:latin typeface="Livvic" panose="020B0604020202020204" charset="-94"/>
              </a:rPr>
              <a:t> </a:t>
            </a:r>
            <a:r>
              <a:rPr lang="tr-TR" sz="2800" b="1" dirty="0" err="1">
                <a:latin typeface="Livvic" panose="020B0604020202020204" charset="-94"/>
              </a:rPr>
              <a:t>Preparation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9" name="Shape 2906">
            <a:extLst>
              <a:ext uri="{FF2B5EF4-FFF2-40B4-BE49-F238E27FC236}">
                <a16:creationId xmlns:a16="http://schemas.microsoft.com/office/drawing/2014/main" id="{272D1B10-90FC-49D2-BB18-27D5A770ECB1}"/>
              </a:ext>
            </a:extLst>
          </p:cNvPr>
          <p:cNvSpPr/>
          <p:nvPr/>
        </p:nvSpPr>
        <p:spPr>
          <a:xfrm>
            <a:off x="766501" y="1624924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0" name="Shape 2906">
            <a:extLst>
              <a:ext uri="{FF2B5EF4-FFF2-40B4-BE49-F238E27FC236}">
                <a16:creationId xmlns:a16="http://schemas.microsoft.com/office/drawing/2014/main" id="{0D194554-C348-4709-87EA-B7E79E2E14B4}"/>
              </a:ext>
            </a:extLst>
          </p:cNvPr>
          <p:cNvSpPr/>
          <p:nvPr/>
        </p:nvSpPr>
        <p:spPr>
          <a:xfrm>
            <a:off x="766501" y="2512090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  <p:sp>
        <p:nvSpPr>
          <p:cNvPr id="11" name="Shape 2906">
            <a:extLst>
              <a:ext uri="{FF2B5EF4-FFF2-40B4-BE49-F238E27FC236}">
                <a16:creationId xmlns:a16="http://schemas.microsoft.com/office/drawing/2014/main" id="{F4239D27-6D51-4633-AF75-020A3B3F0D36}"/>
              </a:ext>
            </a:extLst>
          </p:cNvPr>
          <p:cNvSpPr/>
          <p:nvPr/>
        </p:nvSpPr>
        <p:spPr>
          <a:xfrm>
            <a:off x="766501" y="3495095"/>
            <a:ext cx="160599" cy="1582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5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  <a:moveTo>
                  <a:pt x="9674" y="5053"/>
                </a:moveTo>
                <a:cubicBezTo>
                  <a:pt x="9585" y="4964"/>
                  <a:pt x="9463" y="4909"/>
                  <a:pt x="9327" y="4909"/>
                </a:cubicBezTo>
                <a:cubicBezTo>
                  <a:pt x="9056" y="4909"/>
                  <a:pt x="8836" y="5129"/>
                  <a:pt x="8836" y="5400"/>
                </a:cubicBezTo>
                <a:cubicBezTo>
                  <a:pt x="8836" y="5536"/>
                  <a:pt x="8891" y="5658"/>
                  <a:pt x="8980" y="5747"/>
                </a:cubicBezTo>
                <a:lnTo>
                  <a:pt x="13574" y="10800"/>
                </a:lnTo>
                <a:lnTo>
                  <a:pt x="8980" y="15853"/>
                </a:lnTo>
                <a:cubicBezTo>
                  <a:pt x="8891" y="15942"/>
                  <a:pt x="8836" y="16065"/>
                  <a:pt x="8836" y="16200"/>
                </a:cubicBezTo>
                <a:cubicBezTo>
                  <a:pt x="8836" y="16471"/>
                  <a:pt x="9056" y="16691"/>
                  <a:pt x="9327" y="16691"/>
                </a:cubicBezTo>
                <a:cubicBezTo>
                  <a:pt x="9463" y="16691"/>
                  <a:pt x="9585" y="16636"/>
                  <a:pt x="9674" y="16547"/>
                </a:cubicBezTo>
                <a:lnTo>
                  <a:pt x="14583" y="11147"/>
                </a:lnTo>
                <a:cubicBezTo>
                  <a:pt x="14672" y="11058"/>
                  <a:pt x="14727" y="10936"/>
                  <a:pt x="14727" y="10800"/>
                </a:cubicBezTo>
                <a:cubicBezTo>
                  <a:pt x="14727" y="10665"/>
                  <a:pt x="14672" y="10542"/>
                  <a:pt x="14583" y="10453"/>
                </a:cubicBezTo>
                <a:cubicBezTo>
                  <a:pt x="14583" y="10453"/>
                  <a:pt x="9674" y="5053"/>
                  <a:pt x="9674" y="5053"/>
                </a:cubicBezTo>
                <a:close/>
              </a:path>
            </a:pathLst>
          </a:custGeom>
          <a:ln w="3175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8090" tIns="38090" rIns="38090" bIns="38090" anchor="ctr"/>
          <a:lstStyle/>
          <a:p>
            <a:pPr defTabSz="457063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2999" b="1" dirty="0"/>
          </a:p>
        </p:txBody>
      </p:sp>
    </p:spTree>
    <p:extLst>
      <p:ext uri="{BB962C8B-B14F-4D97-AF65-F5344CB8AC3E}">
        <p14:creationId xmlns:p14="http://schemas.microsoft.com/office/powerpoint/2010/main" val="349770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etin kutusu 6">
            <a:extLst>
              <a:ext uri="{FF2B5EF4-FFF2-40B4-BE49-F238E27FC236}">
                <a16:creationId xmlns:a16="http://schemas.microsoft.com/office/drawing/2014/main" id="{64B312FF-78D8-4D68-A2B0-DD3CA52DED81}"/>
              </a:ext>
            </a:extLst>
          </p:cNvPr>
          <p:cNvSpPr txBox="1"/>
          <p:nvPr/>
        </p:nvSpPr>
        <p:spPr>
          <a:xfrm>
            <a:off x="0" y="508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tr-TR" sz="2800" b="1" dirty="0">
                <a:latin typeface="Livvic" panose="020B0604020202020204" charset="-94"/>
              </a:rPr>
              <a:t>Machine Learning </a:t>
            </a:r>
            <a:r>
              <a:rPr lang="tr-TR" sz="2800" b="1" dirty="0" err="1">
                <a:latin typeface="Livvic" panose="020B0604020202020204" charset="-94"/>
              </a:rPr>
              <a:t>Procedure</a:t>
            </a:r>
            <a:endParaRPr lang="en-US" sz="2800" b="1" dirty="0">
              <a:latin typeface="Livvic" panose="020B0604020202020204" charset="-94"/>
            </a:endParaRPr>
          </a:p>
        </p:txBody>
      </p:sp>
      <p:sp>
        <p:nvSpPr>
          <p:cNvPr id="26" name="Dikdörtgen 25">
            <a:extLst>
              <a:ext uri="{FF2B5EF4-FFF2-40B4-BE49-F238E27FC236}">
                <a16:creationId xmlns:a16="http://schemas.microsoft.com/office/drawing/2014/main" id="{82E7D480-B39B-4DF8-BE89-502A187F85D1}"/>
              </a:ext>
            </a:extLst>
          </p:cNvPr>
          <p:cNvSpPr/>
          <p:nvPr/>
        </p:nvSpPr>
        <p:spPr>
          <a:xfrm>
            <a:off x="730250" y="1630035"/>
            <a:ext cx="1587500" cy="65405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Label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Dataset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2" name="Dikdörtgen 31">
            <a:extLst>
              <a:ext uri="{FF2B5EF4-FFF2-40B4-BE49-F238E27FC236}">
                <a16:creationId xmlns:a16="http://schemas.microsoft.com/office/drawing/2014/main" id="{8B096DBE-318A-4DFC-864D-48077587ED91}"/>
              </a:ext>
            </a:extLst>
          </p:cNvPr>
          <p:cNvSpPr/>
          <p:nvPr/>
        </p:nvSpPr>
        <p:spPr>
          <a:xfrm>
            <a:off x="2876550" y="1630035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Perform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Analysis on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Dataset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3" name="Dikdörtgen 32">
            <a:extLst>
              <a:ext uri="{FF2B5EF4-FFF2-40B4-BE49-F238E27FC236}">
                <a16:creationId xmlns:a16="http://schemas.microsoft.com/office/drawing/2014/main" id="{4ACD766F-567A-4686-962C-202ADD81CD17}"/>
              </a:ext>
            </a:extLst>
          </p:cNvPr>
          <p:cNvSpPr/>
          <p:nvPr/>
        </p:nvSpPr>
        <p:spPr>
          <a:xfrm>
            <a:off x="4883150" y="1630035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Select Right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Algorithm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4" name="Dikdörtgen 33">
            <a:extLst>
              <a:ext uri="{FF2B5EF4-FFF2-40B4-BE49-F238E27FC236}">
                <a16:creationId xmlns:a16="http://schemas.microsoft.com/office/drawing/2014/main" id="{A1EDD47D-8DA5-4FE7-A459-21FE54D47FF6}"/>
              </a:ext>
            </a:extLst>
          </p:cNvPr>
          <p:cNvSpPr/>
          <p:nvPr/>
        </p:nvSpPr>
        <p:spPr>
          <a:xfrm>
            <a:off x="6889750" y="1630035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Train Machine </a:t>
            </a:r>
          </a:p>
          <a:p>
            <a:pPr algn="ctr"/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Learning Model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5" name="Dikdörtgen 34">
            <a:extLst>
              <a:ext uri="{FF2B5EF4-FFF2-40B4-BE49-F238E27FC236}">
                <a16:creationId xmlns:a16="http://schemas.microsoft.com/office/drawing/2014/main" id="{CD78BF88-A9A5-48A1-B1E7-52C03B722C97}"/>
              </a:ext>
            </a:extLst>
          </p:cNvPr>
          <p:cNvSpPr/>
          <p:nvPr/>
        </p:nvSpPr>
        <p:spPr>
          <a:xfrm>
            <a:off x="730249" y="3276591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sz="1200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Monitor</a:t>
            </a:r>
            <a:r>
              <a:rPr lang="tr-TR" sz="1200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Performance</a:t>
            </a:r>
            <a:r>
              <a:rPr lang="tr-TR" sz="1200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sz="1200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and</a:t>
            </a:r>
            <a:r>
              <a:rPr lang="tr-TR" sz="1200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Update Model</a:t>
            </a:r>
            <a:endParaRPr lang="en-US" sz="1200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6" name="Dikdörtgen 35">
            <a:extLst>
              <a:ext uri="{FF2B5EF4-FFF2-40B4-BE49-F238E27FC236}">
                <a16:creationId xmlns:a16="http://schemas.microsoft.com/office/drawing/2014/main" id="{C6DFFA62-D778-4315-A2A7-5745BD4DE085}"/>
              </a:ext>
            </a:extLst>
          </p:cNvPr>
          <p:cNvSpPr/>
          <p:nvPr/>
        </p:nvSpPr>
        <p:spPr>
          <a:xfrm>
            <a:off x="2876550" y="3276600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Classify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Test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Results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24/7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7" name="Dikdörtgen 36">
            <a:extLst>
              <a:ext uri="{FF2B5EF4-FFF2-40B4-BE49-F238E27FC236}">
                <a16:creationId xmlns:a16="http://schemas.microsoft.com/office/drawing/2014/main" id="{A821A41E-93CD-48C0-BC47-1E0EA2CAF939}"/>
              </a:ext>
            </a:extLst>
          </p:cNvPr>
          <p:cNvSpPr/>
          <p:nvPr/>
        </p:nvSpPr>
        <p:spPr>
          <a:xfrm>
            <a:off x="4883150" y="3276600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Deployment </a:t>
            </a:r>
          </a:p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to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Production</a:t>
            </a:r>
            <a:endParaRPr lang="en-US" dirty="0">
              <a:solidFill>
                <a:schemeClr val="tx1"/>
              </a:solidFill>
              <a:latin typeface="Catamaran" panose="020B0604020202020204" charset="-94"/>
              <a:cs typeface="Catamaran" panose="020B0604020202020204" charset="-94"/>
            </a:endParaRPr>
          </a:p>
        </p:txBody>
      </p:sp>
      <p:sp>
        <p:nvSpPr>
          <p:cNvPr id="38" name="Dikdörtgen 37">
            <a:extLst>
              <a:ext uri="{FF2B5EF4-FFF2-40B4-BE49-F238E27FC236}">
                <a16:creationId xmlns:a16="http://schemas.microsoft.com/office/drawing/2014/main" id="{AB13DEDB-9869-4EEA-A808-56FEDD517C86}"/>
              </a:ext>
            </a:extLst>
          </p:cNvPr>
          <p:cNvSpPr/>
          <p:nvPr/>
        </p:nvSpPr>
        <p:spPr>
          <a:xfrm>
            <a:off x="6889750" y="3276600"/>
            <a:ext cx="1587500" cy="6540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Evaluate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</a:t>
            </a:r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Performance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of </a:t>
            </a:r>
          </a:p>
          <a:p>
            <a:pPr algn="ctr"/>
            <a:r>
              <a:rPr lang="tr-TR" dirty="0" err="1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the</a:t>
            </a:r>
            <a:r>
              <a:rPr lang="tr-TR" dirty="0">
                <a:solidFill>
                  <a:schemeClr val="tx1"/>
                </a:solidFill>
                <a:latin typeface="Catamaran" panose="020B0604020202020204" charset="-94"/>
                <a:cs typeface="Catamaran" panose="020B0604020202020204" charset="-94"/>
              </a:rPr>
              <a:t> Model </a:t>
            </a:r>
          </a:p>
        </p:txBody>
      </p:sp>
      <p:sp>
        <p:nvSpPr>
          <p:cNvPr id="41" name="Ok: Sağ 40">
            <a:extLst>
              <a:ext uri="{FF2B5EF4-FFF2-40B4-BE49-F238E27FC236}">
                <a16:creationId xmlns:a16="http://schemas.microsoft.com/office/drawing/2014/main" id="{721A49ED-EE72-4259-AB2A-19CE7F7388F6}"/>
              </a:ext>
            </a:extLst>
          </p:cNvPr>
          <p:cNvSpPr/>
          <p:nvPr/>
        </p:nvSpPr>
        <p:spPr>
          <a:xfrm>
            <a:off x="2527300" y="1911350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Ok: Sağ 41">
            <a:extLst>
              <a:ext uri="{FF2B5EF4-FFF2-40B4-BE49-F238E27FC236}">
                <a16:creationId xmlns:a16="http://schemas.microsoft.com/office/drawing/2014/main" id="{5FD76BAE-D0B5-4FA0-B16D-A32CF68B9B47}"/>
              </a:ext>
            </a:extLst>
          </p:cNvPr>
          <p:cNvSpPr/>
          <p:nvPr/>
        </p:nvSpPr>
        <p:spPr>
          <a:xfrm>
            <a:off x="4556125" y="1899910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Ok: Sağ 42">
            <a:extLst>
              <a:ext uri="{FF2B5EF4-FFF2-40B4-BE49-F238E27FC236}">
                <a16:creationId xmlns:a16="http://schemas.microsoft.com/office/drawing/2014/main" id="{22D67DA5-EA9E-4462-BAA8-829123300B9A}"/>
              </a:ext>
            </a:extLst>
          </p:cNvPr>
          <p:cNvSpPr/>
          <p:nvPr/>
        </p:nvSpPr>
        <p:spPr>
          <a:xfrm>
            <a:off x="6575425" y="1911350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Ok: Sağ 43">
            <a:extLst>
              <a:ext uri="{FF2B5EF4-FFF2-40B4-BE49-F238E27FC236}">
                <a16:creationId xmlns:a16="http://schemas.microsoft.com/office/drawing/2014/main" id="{F864CCD1-8AEE-445E-A69F-15BA787CA7DD}"/>
              </a:ext>
            </a:extLst>
          </p:cNvPr>
          <p:cNvSpPr/>
          <p:nvPr/>
        </p:nvSpPr>
        <p:spPr>
          <a:xfrm rot="5400000">
            <a:off x="7578725" y="2802266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k: Sağ 44">
            <a:extLst>
              <a:ext uri="{FF2B5EF4-FFF2-40B4-BE49-F238E27FC236}">
                <a16:creationId xmlns:a16="http://schemas.microsoft.com/office/drawing/2014/main" id="{9D2C3846-E0A2-4021-B370-6818B7F9F170}"/>
              </a:ext>
            </a:extLst>
          </p:cNvPr>
          <p:cNvSpPr/>
          <p:nvPr/>
        </p:nvSpPr>
        <p:spPr>
          <a:xfrm rot="10952769" flipV="1">
            <a:off x="6563669" y="3608228"/>
            <a:ext cx="209550" cy="105085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k: Sağ 45">
            <a:extLst>
              <a:ext uri="{FF2B5EF4-FFF2-40B4-BE49-F238E27FC236}">
                <a16:creationId xmlns:a16="http://schemas.microsoft.com/office/drawing/2014/main" id="{B3F4BA71-B28E-4163-A2D0-0FAB7BEAF341}"/>
              </a:ext>
            </a:extLst>
          </p:cNvPr>
          <p:cNvSpPr/>
          <p:nvPr/>
        </p:nvSpPr>
        <p:spPr>
          <a:xfrm rot="10800000">
            <a:off x="4556125" y="3603616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Ok: Sağ 46">
            <a:extLst>
              <a:ext uri="{FF2B5EF4-FFF2-40B4-BE49-F238E27FC236}">
                <a16:creationId xmlns:a16="http://schemas.microsoft.com/office/drawing/2014/main" id="{3B9A7D88-E134-45B0-BCE5-4468FF818C57}"/>
              </a:ext>
            </a:extLst>
          </p:cNvPr>
          <p:cNvSpPr/>
          <p:nvPr/>
        </p:nvSpPr>
        <p:spPr>
          <a:xfrm rot="10800000">
            <a:off x="2527300" y="3603616"/>
            <a:ext cx="209550" cy="114300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7910733"/>
      </p:ext>
    </p:extLst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1834</Words>
  <Application>Microsoft Office PowerPoint</Application>
  <PresentationFormat>Ekran Gösterisi (16:9)</PresentationFormat>
  <Paragraphs>295</Paragraphs>
  <Slides>31</Slides>
  <Notes>28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7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31</vt:i4>
      </vt:variant>
    </vt:vector>
  </HeadingPairs>
  <TitlesOfParts>
    <vt:vector size="39" baseType="lpstr">
      <vt:lpstr>Fira Sans Extra Condensed Medium</vt:lpstr>
      <vt:lpstr>Catamaran Light</vt:lpstr>
      <vt:lpstr>Gill Sans</vt:lpstr>
      <vt:lpstr>Arial</vt:lpstr>
      <vt:lpstr>Livvic</vt:lpstr>
      <vt:lpstr>Roboto</vt:lpstr>
      <vt:lpstr>Catamaran</vt:lpstr>
      <vt:lpstr>Engineering Project Proposal by Slidesgo</vt:lpstr>
      <vt:lpstr>Tech Experience</vt:lpstr>
      <vt:lpstr>Melik Burak Bozbey</vt:lpstr>
      <vt:lpstr>TABLE OF CONTENTS</vt:lpstr>
      <vt:lpstr>Challenge 1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Challenge 2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PowerPoint Sunusu</vt:lpstr>
      <vt:lpstr>PREDICTIVE MAINTENANCE</vt:lpstr>
      <vt:lpstr>Challenge 3</vt:lpstr>
      <vt:lpstr>PowerPoint Sunusu</vt:lpstr>
      <vt:lpstr>PowerPoint Sunusu</vt:lpstr>
      <vt:lpstr>Conclusion</vt:lpstr>
      <vt:lpstr>PowerPoint Sunusu</vt:lpstr>
      <vt:lpstr>THANKS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Experience</dc:title>
  <dc:creator>Melik Burak Bozbey</dc:creator>
  <cp:lastModifiedBy>Melik Burak Bozbey</cp:lastModifiedBy>
  <cp:revision>44</cp:revision>
  <dcterms:modified xsi:type="dcterms:W3CDTF">2020-02-29T20:45:14Z</dcterms:modified>
</cp:coreProperties>
</file>